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312" r:id="rId8"/>
    <p:sldId id="262" r:id="rId9"/>
    <p:sldId id="313" r:id="rId10"/>
    <p:sldId id="263" r:id="rId11"/>
    <p:sldId id="264" r:id="rId12"/>
    <p:sldId id="314" r:id="rId13"/>
    <p:sldId id="315" r:id="rId14"/>
    <p:sldId id="316" r:id="rId15"/>
    <p:sldId id="269" r:id="rId16"/>
    <p:sldId id="268" r:id="rId17"/>
    <p:sldId id="317" r:id="rId18"/>
    <p:sldId id="318" r:id="rId19"/>
    <p:sldId id="287" r:id="rId20"/>
    <p:sldId id="283" r:id="rId21"/>
    <p:sldId id="282" r:id="rId22"/>
    <p:sldId id="288" r:id="rId23"/>
    <p:sldId id="281" r:id="rId24"/>
    <p:sldId id="280" r:id="rId25"/>
    <p:sldId id="279" r:id="rId26"/>
    <p:sldId id="289" r:id="rId27"/>
    <p:sldId id="291" r:id="rId28"/>
    <p:sldId id="292" r:id="rId29"/>
    <p:sldId id="293" r:id="rId30"/>
    <p:sldId id="295" r:id="rId31"/>
    <p:sldId id="294" r:id="rId32"/>
    <p:sldId id="296" r:id="rId33"/>
    <p:sldId id="297" r:id="rId34"/>
    <p:sldId id="298" r:id="rId35"/>
    <p:sldId id="299" r:id="rId36"/>
    <p:sldId id="300" r:id="rId37"/>
    <p:sldId id="301" r:id="rId38"/>
    <p:sldId id="302" r:id="rId39"/>
    <p:sldId id="303" r:id="rId40"/>
    <p:sldId id="306" r:id="rId41"/>
    <p:sldId id="319" r:id="rId42"/>
    <p:sldId id="305"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FE9780E-170F-40C0-8AB7-7E0551B82F96}"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14740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6F3BAA2-404C-45D6-A6B4-881699065F36}"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326048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212FA63-D7A2-4575-8327-104EDD6316DC}"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4046932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E8575D0-BB65-4C01-AAC1-7911C380122D}"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4187018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609600" y="274638"/>
            <a:ext cx="10972800" cy="1143000"/>
          </a:xfrm>
        </p:spPr>
        <p:txBody>
          <a:bodyPr/>
          <a:lstStyle/>
          <a:p>
            <a:r>
              <a:rPr lang="zh-CN" altLang="en-US"/>
              <a:t>单击此处编辑母版标题样式</a:t>
            </a:r>
          </a:p>
        </p:txBody>
      </p:sp>
      <p:sp>
        <p:nvSpPr>
          <p:cNvPr id="3" name="内容占位符 2"/>
          <p:cNvSpPr>
            <a:spLocks noGrp="1"/>
          </p:cNvSpPr>
          <p:nvPr>
            <p:ph sz="quarter" idx="1"/>
          </p:nvPr>
        </p:nvSpPr>
        <p:spPr>
          <a:xfrm>
            <a:off x="609600" y="1600200"/>
            <a:ext cx="5384800" cy="21859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6197600" y="1600200"/>
            <a:ext cx="5384800" cy="21859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09600" y="3938589"/>
            <a:ext cx="5384800" cy="21875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内容占位符 5"/>
          <p:cNvSpPr>
            <a:spLocks noGrp="1"/>
          </p:cNvSpPr>
          <p:nvPr>
            <p:ph sz="quarter" idx="4"/>
          </p:nvPr>
        </p:nvSpPr>
        <p:spPr>
          <a:xfrm>
            <a:off x="6197600" y="3938589"/>
            <a:ext cx="5384800" cy="21875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A67DBBD-B6A5-4206-9483-2131AAB4A18A}"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1105340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标题，剪贴画与文本">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p>
            <a:r>
              <a:rPr lang="zh-CN" altLang="en-US"/>
              <a:t>单击此处编辑母版标题样式</a:t>
            </a:r>
          </a:p>
        </p:txBody>
      </p:sp>
      <p:sp>
        <p:nvSpPr>
          <p:cNvPr id="3" name="剪贴画占位符 2"/>
          <p:cNvSpPr>
            <a:spLocks noGrp="1"/>
          </p:cNvSpPr>
          <p:nvPr>
            <p:ph type="clipArt" sz="half" idx="1"/>
          </p:nvPr>
        </p:nvSpPr>
        <p:spPr>
          <a:xfrm>
            <a:off x="609600" y="1600201"/>
            <a:ext cx="5384800" cy="4525963"/>
          </a:xfrm>
        </p:spPr>
        <p:txBody>
          <a:bodyPr/>
          <a:lstStyle/>
          <a:p>
            <a:pPr lvl="0"/>
            <a:endParaRPr lang="zh-CN" altLang="en-US" noProof="0"/>
          </a:p>
        </p:txBody>
      </p:sp>
      <p:sp>
        <p:nvSpPr>
          <p:cNvPr id="4" name="文本占位符 3"/>
          <p:cNvSpPr>
            <a:spLocks noGrp="1"/>
          </p:cNvSpPr>
          <p:nvPr>
            <p:ph type="body" sz="half" idx="2"/>
          </p:nvPr>
        </p:nvSpPr>
        <p:spPr>
          <a:xfrm>
            <a:off x="6197600" y="1600201"/>
            <a:ext cx="53848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8C5CC07-3026-4B81-A744-1D62BDC7DA74}"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4167003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1600201"/>
            <a:ext cx="53848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剪贴画占位符 3"/>
          <p:cNvSpPr>
            <a:spLocks noGrp="1"/>
          </p:cNvSpPr>
          <p:nvPr>
            <p:ph type="clipArt" sz="half" idx="2"/>
          </p:nvPr>
        </p:nvSpPr>
        <p:spPr>
          <a:xfrm>
            <a:off x="6197600" y="1600201"/>
            <a:ext cx="5384800" cy="4525963"/>
          </a:xfrm>
        </p:spPr>
        <p:txBody>
          <a:bodyPr/>
          <a:lstStyle/>
          <a:p>
            <a:pPr lvl="0"/>
            <a:endParaRPr lang="zh-CN" altLang="en-US" noProof="0"/>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18D9633-EF5B-46A0-820E-E5704E19F70C}"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70503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196266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244A323-24F3-4740-A996-9082533D6CEF}"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145402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1F5419F-FF21-4045-A505-83D5C819EFC5}"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30216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18B3ED3-B623-4EA0-8A1C-9B5E973C18B5}"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422897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AB71A32-C496-4B7F-AAC4-6635D119E1F4}"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701802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567609D-CE5F-44B2-890C-D1C22DBD0E51}"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76411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4B40855-36BE-4F03-BE4A-B1E086A8B72E}"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958323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D4D939F-6A09-4F6B-A278-80229CB8FED5}"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56051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ea typeface="+mn-ea"/>
              </a:defRPr>
            </a:lvl1pPr>
          </a:lstStyle>
          <a:p>
            <a:pPr fontAlgn="base">
              <a:spcBef>
                <a:spcPct val="0"/>
              </a:spcBef>
              <a:spcAft>
                <a:spcPct val="0"/>
              </a:spcAft>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ea typeface="+mn-ea"/>
              </a:defRPr>
            </a:lvl1pPr>
          </a:lstStyle>
          <a:p>
            <a:pPr fontAlgn="base">
              <a:spcBef>
                <a:spcPct val="0"/>
              </a:spcBef>
              <a:spcAft>
                <a:spcPct val="0"/>
              </a:spcAft>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ea typeface="+mn-ea"/>
              </a:defRPr>
            </a:lvl1pPr>
          </a:lstStyle>
          <a:p>
            <a:pPr fontAlgn="base">
              <a:spcBef>
                <a:spcPct val="0"/>
              </a:spcBef>
              <a:spcAft>
                <a:spcPct val="0"/>
              </a:spcAft>
              <a:defRPr/>
            </a:pPr>
            <a:fld id="{FC31DBFD-34E4-4721-A7CC-CC3E595BC725}" type="slidenum">
              <a:rPr lang="en-US" altLang="zh-CN" smtClean="0">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573708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1E23D7-176A-415B-83D0-B26F221C51EC}"/>
              </a:ext>
            </a:extLst>
          </p:cNvPr>
          <p:cNvSpPr>
            <a:spLocks noGrp="1"/>
          </p:cNvSpPr>
          <p:nvPr>
            <p:ph type="ctrTitle"/>
          </p:nvPr>
        </p:nvSpPr>
        <p:spPr/>
        <p:txBody>
          <a:bodyPr/>
          <a:lstStyle/>
          <a:p>
            <a:r>
              <a:rPr lang="en-US" altLang="zh-CN" sz="4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NUTS AND BOLTS OF DFT</a:t>
            </a:r>
            <a:br>
              <a:rPr lang="en-US" altLang="zh-CN" sz="4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br>
            <a:r>
              <a:rPr lang="en-US" altLang="zh-CN" sz="4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CALCULATIONS</a:t>
            </a:r>
            <a:endParaRPr lang="zh-CN" altLang="en-US" sz="4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90059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D58CB26-96C1-4C78-82DA-7DFF4E8E721F}"/>
              </a:ext>
            </a:extLst>
          </p:cNvPr>
          <p:cNvSpPr>
            <a:spLocks noGrp="1"/>
          </p:cNvSpPr>
          <p:nvPr>
            <p:ph idx="1"/>
          </p:nvPr>
        </p:nvSpPr>
        <p:spPr>
          <a:xfrm>
            <a:off x="609600" y="553673"/>
            <a:ext cx="10972800" cy="5572491"/>
          </a:xfrm>
        </p:spPr>
        <p:txBody>
          <a:bodyPr/>
          <a:lstStyle/>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This reduced region in k space is called the </a:t>
            </a:r>
            <a:r>
              <a:rPr lang="en-US" altLang="zh-CN" sz="2800" b="1" i="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irreducible Brillouin zone (IBZ)</a:t>
            </a:r>
            <a:r>
              <a:rPr lang="en-US" altLang="zh-CN" sz="2800" b="1" i="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To show how helpful symmetry is in reducing the work required for a DFT calculation, we have repeated some of the calculations from Table 3.2 for a four-atom supercell in which each atom was given a slight displacement away from its </a:t>
            </a:r>
            <a:r>
              <a:rPr lang="en-US" altLang="zh-CN" sz="28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fcc</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lattice position.</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F6ECDBAE-ED6B-4B0A-9489-7F2A67BA6931}"/>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10</a:t>
            </a:fld>
            <a:endParaRPr lang="en-US" altLang="zh-CN">
              <a:solidFill>
                <a:srgbClr val="000000"/>
              </a:solidFill>
            </a:endParaRPr>
          </a:p>
        </p:txBody>
      </p:sp>
    </p:spTree>
    <p:extLst>
      <p:ext uri="{BB962C8B-B14F-4D97-AF65-F5344CB8AC3E}">
        <p14:creationId xmlns:p14="http://schemas.microsoft.com/office/powerpoint/2010/main" val="2707924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2655968E-BF37-45F6-8E92-FDE26AAA0146}"/>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11</a:t>
            </a:fld>
            <a:endParaRPr lang="en-US" altLang="zh-CN">
              <a:solidFill>
                <a:srgbClr val="000000"/>
              </a:solidFill>
            </a:endParaRPr>
          </a:p>
        </p:txBody>
      </p:sp>
      <p:pic>
        <p:nvPicPr>
          <p:cNvPr id="9" name="图片 8">
            <a:extLst>
              <a:ext uri="{FF2B5EF4-FFF2-40B4-BE49-F238E27FC236}">
                <a16:creationId xmlns:a16="http://schemas.microsoft.com/office/drawing/2014/main" id="{BB120CBC-3600-472A-A503-7442F1CBCFE6}"/>
              </a:ext>
            </a:extLst>
          </p:cNvPr>
          <p:cNvPicPr>
            <a:picLocks noChangeAspect="1"/>
          </p:cNvPicPr>
          <p:nvPr/>
        </p:nvPicPr>
        <p:blipFill>
          <a:blip r:embed="rId2"/>
          <a:stretch>
            <a:fillRect/>
          </a:stretch>
        </p:blipFill>
        <p:spPr>
          <a:xfrm>
            <a:off x="2401305" y="1021446"/>
            <a:ext cx="7389390" cy="4815108"/>
          </a:xfrm>
          <a:prstGeom prst="rect">
            <a:avLst/>
          </a:prstGeom>
        </p:spPr>
      </p:pic>
    </p:spTree>
    <p:extLst>
      <p:ext uri="{BB962C8B-B14F-4D97-AF65-F5344CB8AC3E}">
        <p14:creationId xmlns:p14="http://schemas.microsoft.com/office/powerpoint/2010/main" val="1742930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C721199-8949-4853-9899-33FEEE8424A3}"/>
              </a:ext>
            </a:extLst>
          </p:cNvPr>
          <p:cNvSpPr>
            <a:spLocks noGrp="1"/>
          </p:cNvSpPr>
          <p:nvPr>
            <p:ph idx="1"/>
          </p:nvPr>
        </p:nvSpPr>
        <p:spPr>
          <a:xfrm>
            <a:off x="184558" y="518021"/>
            <a:ext cx="11397842" cy="4525963"/>
          </a:xfrm>
        </p:spPr>
        <p:txBody>
          <a:bodyPr/>
          <a:lstStyle/>
          <a:p>
            <a:pPr marL="0" indent="0">
              <a:buNone/>
            </a:pPr>
            <a:r>
              <a:rPr lang="en-US" altLang="zh-CN"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3.1.3 Metals—Special Cases in k Space</a:t>
            </a:r>
          </a:p>
          <a:p>
            <a:pPr marL="0" indent="0" algn="just">
              <a:lnSpc>
                <a:spcPct val="150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One useful definition of a metal is that in a metal the Brillouin zone can be divided into regions that are occupied and unoccupied by electrons. The surface in k space that separates</a:t>
            </a: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these two regions is called the </a:t>
            </a:r>
            <a:r>
              <a:rPr lang="en-US" altLang="zh-CN" sz="28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Fermi surface</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endParaRPr lang="zh-CN" altLang="en-US"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AFC7290-C6A0-4E2A-AA77-EF62E5379518}"/>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12</a:t>
            </a:fld>
            <a:endParaRPr lang="en-US" altLang="zh-CN">
              <a:solidFill>
                <a:srgbClr val="000000"/>
              </a:solidFill>
            </a:endParaRPr>
          </a:p>
        </p:txBody>
      </p:sp>
    </p:spTree>
    <p:extLst>
      <p:ext uri="{BB962C8B-B14F-4D97-AF65-F5344CB8AC3E}">
        <p14:creationId xmlns:p14="http://schemas.microsoft.com/office/powerpoint/2010/main" val="57946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C721199-8949-4853-9899-33FEEE8424A3}"/>
              </a:ext>
            </a:extLst>
          </p:cNvPr>
          <p:cNvSpPr>
            <a:spLocks noGrp="1"/>
          </p:cNvSpPr>
          <p:nvPr>
            <p:ph idx="1"/>
          </p:nvPr>
        </p:nvSpPr>
        <p:spPr>
          <a:xfrm>
            <a:off x="397079" y="1166018"/>
            <a:ext cx="11397842" cy="4525963"/>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We will describe the two best-known methods to solve the problem of slow convergence of metal calculations.</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first is called </a:t>
            </a: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tetrahedron method</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idea behind this method is </a:t>
            </a: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to use the discrete set of k points to define a set of tetrahedra that fill reciprocal space and to define the function being integrated at every point in a tetrahedron using interpolation.</a:t>
            </a:r>
          </a:p>
          <a:p>
            <a:pPr marL="0" indent="0" algn="just">
              <a:lnSpc>
                <a:spcPct val="125000"/>
              </a:lnSpc>
              <a:buNone/>
            </a:pP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AFC7290-C6A0-4E2A-AA77-EF62E5379518}"/>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13</a:t>
            </a:fld>
            <a:endParaRPr lang="en-US" altLang="zh-CN">
              <a:solidFill>
                <a:srgbClr val="000000"/>
              </a:solidFill>
            </a:endParaRPr>
          </a:p>
        </p:txBody>
      </p:sp>
    </p:spTree>
    <p:extLst>
      <p:ext uri="{BB962C8B-B14F-4D97-AF65-F5344CB8AC3E}">
        <p14:creationId xmlns:p14="http://schemas.microsoft.com/office/powerpoint/2010/main" val="1589634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C721199-8949-4853-9899-33FEEE8424A3}"/>
              </a:ext>
            </a:extLst>
          </p:cNvPr>
          <p:cNvSpPr>
            <a:spLocks noGrp="1"/>
          </p:cNvSpPr>
          <p:nvPr>
            <p:ph idx="1"/>
          </p:nvPr>
        </p:nvSpPr>
        <p:spPr>
          <a:xfrm>
            <a:off x="125835" y="1432421"/>
            <a:ext cx="11397842" cy="4525963"/>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 different approach to the discontinuous integrals that appear for metals are </a:t>
            </a:r>
            <a:r>
              <a:rPr lang="en-US" altLang="zh-CN" sz="2800" b="1" dirty="0">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smearing methods. </a:t>
            </a:r>
          </a:p>
          <a:p>
            <a:pPr marL="0" indent="0" algn="just">
              <a:lnSpc>
                <a:spcPct val="125000"/>
              </a:lnSpc>
              <a:buNone/>
            </a:pPr>
            <a:endParaRPr lang="en-US" altLang="zh-CN" sz="2800" b="1" dirty="0">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idea of these methods is </a:t>
            </a:r>
            <a:r>
              <a:rPr lang="en-US" altLang="zh-CN" sz="2800" b="1" dirty="0">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to force the function being integrated to be continuous by “smearing” out the discontinuity.</a:t>
            </a:r>
            <a:endParaRPr lang="zh-CN" altLang="en-US" sz="2800" b="1" dirty="0">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AFC7290-C6A0-4E2A-AA77-EF62E5379518}"/>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14</a:t>
            </a:fld>
            <a:endParaRPr lang="en-US" altLang="zh-CN">
              <a:solidFill>
                <a:srgbClr val="000000"/>
              </a:solidFill>
            </a:endParaRPr>
          </a:p>
        </p:txBody>
      </p:sp>
    </p:spTree>
    <p:extLst>
      <p:ext uri="{BB962C8B-B14F-4D97-AF65-F5344CB8AC3E}">
        <p14:creationId xmlns:p14="http://schemas.microsoft.com/office/powerpoint/2010/main" val="33562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1C8E072-69FF-4A90-9007-E9314FF07C0F}"/>
              </a:ext>
            </a:extLst>
          </p:cNvPr>
          <p:cNvSpPr>
            <a:spLocks noGrp="1"/>
          </p:cNvSpPr>
          <p:nvPr>
            <p:ph idx="1"/>
          </p:nvPr>
        </p:nvSpPr>
        <p:spPr>
          <a:xfrm>
            <a:off x="441821" y="308297"/>
            <a:ext cx="10972800" cy="4525963"/>
          </a:xfrm>
        </p:spPr>
        <p:txBody>
          <a:bodyPr/>
          <a:lstStyle/>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An example of a smearing function is the Fermi–Dirac function:</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Figure 3.3 shows the shape of this function for several values of </a:t>
            </a:r>
            <a:r>
              <a:rPr lang="el-GR"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σ</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B4FBC15-7F77-4C41-A23C-A1773E4C1866}"/>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15</a:t>
            </a:fld>
            <a:endParaRPr lang="en-US" altLang="zh-CN">
              <a:solidFill>
                <a:srgbClr val="000000"/>
              </a:solidFill>
            </a:endParaRPr>
          </a:p>
        </p:txBody>
      </p:sp>
      <p:pic>
        <p:nvPicPr>
          <p:cNvPr id="6" name="图片 5">
            <a:extLst>
              <a:ext uri="{FF2B5EF4-FFF2-40B4-BE49-F238E27FC236}">
                <a16:creationId xmlns:a16="http://schemas.microsoft.com/office/drawing/2014/main" id="{9050D6F8-2FC0-425E-9A69-44192BF37A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0719" y="2696187"/>
            <a:ext cx="5916387" cy="732813"/>
          </a:xfrm>
          <a:prstGeom prst="rect">
            <a:avLst/>
          </a:prstGeom>
        </p:spPr>
      </p:pic>
    </p:spTree>
    <p:extLst>
      <p:ext uri="{BB962C8B-B14F-4D97-AF65-F5344CB8AC3E}">
        <p14:creationId xmlns:p14="http://schemas.microsoft.com/office/powerpoint/2010/main" val="2557183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9CF4AC4E-794C-4B39-A8C7-F96390B82882}"/>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16</a:t>
            </a:fld>
            <a:endParaRPr lang="en-US" altLang="zh-CN">
              <a:solidFill>
                <a:srgbClr val="000000"/>
              </a:solidFill>
            </a:endParaRPr>
          </a:p>
        </p:txBody>
      </p:sp>
      <p:pic>
        <p:nvPicPr>
          <p:cNvPr id="9" name="图片 8">
            <a:extLst>
              <a:ext uri="{FF2B5EF4-FFF2-40B4-BE49-F238E27FC236}">
                <a16:creationId xmlns:a16="http://schemas.microsoft.com/office/drawing/2014/main" id="{245D6F64-B10B-4036-B3F5-06AB2EA9386A}"/>
              </a:ext>
            </a:extLst>
          </p:cNvPr>
          <p:cNvPicPr>
            <a:picLocks noChangeAspect="1"/>
          </p:cNvPicPr>
          <p:nvPr/>
        </p:nvPicPr>
        <p:blipFill>
          <a:blip r:embed="rId2"/>
          <a:stretch>
            <a:fillRect/>
          </a:stretch>
        </p:blipFill>
        <p:spPr>
          <a:xfrm>
            <a:off x="2355362" y="745633"/>
            <a:ext cx="7481276" cy="5366734"/>
          </a:xfrm>
          <a:prstGeom prst="rect">
            <a:avLst/>
          </a:prstGeom>
        </p:spPr>
      </p:pic>
    </p:spTree>
    <p:extLst>
      <p:ext uri="{BB962C8B-B14F-4D97-AF65-F5344CB8AC3E}">
        <p14:creationId xmlns:p14="http://schemas.microsoft.com/office/powerpoint/2010/main" val="2010065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6AA8F08-5C63-4423-B9B8-CB5A3FFDAE5F}"/>
              </a:ext>
            </a:extLst>
          </p:cNvPr>
          <p:cNvSpPr>
            <a:spLocks noGrp="1"/>
          </p:cNvSpPr>
          <p:nvPr>
            <p:ph idx="1"/>
          </p:nvPr>
        </p:nvSpPr>
        <p:spPr>
          <a:xfrm>
            <a:off x="609600" y="490331"/>
            <a:ext cx="10972800" cy="5635834"/>
          </a:xfrm>
        </p:spPr>
        <p:txBody>
          <a:bodyPr/>
          <a:lstStyle/>
          <a:p>
            <a:pPr marL="0" indent="0" algn="just">
              <a:lnSpc>
                <a:spcPct val="125000"/>
              </a:lnSpc>
              <a:buNone/>
            </a:pPr>
            <a:r>
              <a:rPr lang="en-US" altLang="zh-CN"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3.1.4 Summary of k Space</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key ideas related to getting well-converged results in k space include:</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1. Before pursuing a large series of DFT calculations for a system of interest, numerical data exploring the convergence of the calculations with respect to the number of k points should be obtained.</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 The number of k points used in any calculation should be reported since not doing so makes reproduction of the result difficult.</a:t>
            </a:r>
          </a:p>
          <a:p>
            <a:pPr marL="0" indent="0" algn="just">
              <a:lnSpc>
                <a:spcPct val="125000"/>
              </a:lnSpc>
              <a:buNone/>
            </a:pPr>
            <a:endParaRPr lang="zh-CN" altLang="en-US"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B20700B-5AD3-4CB9-96EA-0C4AD2C431EC}"/>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17</a:t>
            </a:fld>
            <a:endParaRPr lang="en-US" altLang="zh-CN">
              <a:solidFill>
                <a:srgbClr val="000000"/>
              </a:solidFill>
            </a:endParaRPr>
          </a:p>
        </p:txBody>
      </p:sp>
    </p:spTree>
    <p:extLst>
      <p:ext uri="{BB962C8B-B14F-4D97-AF65-F5344CB8AC3E}">
        <p14:creationId xmlns:p14="http://schemas.microsoft.com/office/powerpoint/2010/main" val="2140717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6AA8F08-5C63-4423-B9B8-CB5A3FFDAE5F}"/>
              </a:ext>
            </a:extLst>
          </p:cNvPr>
          <p:cNvSpPr>
            <a:spLocks noGrp="1"/>
          </p:cNvSpPr>
          <p:nvPr>
            <p:ph idx="1"/>
          </p:nvPr>
        </p:nvSpPr>
        <p:spPr>
          <a:xfrm>
            <a:off x="609600" y="490331"/>
            <a:ext cx="10972800" cy="5635834"/>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 Increasing the volume of a supercell reduces the number of k points needed to achieve convergence because volume increases in real space correspond to volume decreases in reciprocal space.</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4. If calculations involving supercells with different volumes are to be compared, choosing k points so that the density of k points in reciprocal space is comparable for the different supercells is a useful way to have comparable levels of convergence in k space.</a:t>
            </a:r>
          </a:p>
        </p:txBody>
      </p:sp>
      <p:sp>
        <p:nvSpPr>
          <p:cNvPr id="4" name="灯片编号占位符 3">
            <a:extLst>
              <a:ext uri="{FF2B5EF4-FFF2-40B4-BE49-F238E27FC236}">
                <a16:creationId xmlns:a16="http://schemas.microsoft.com/office/drawing/2014/main" id="{4B20700B-5AD3-4CB9-96EA-0C4AD2C431EC}"/>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18</a:t>
            </a:fld>
            <a:endParaRPr lang="en-US" altLang="zh-CN">
              <a:solidFill>
                <a:srgbClr val="000000"/>
              </a:solidFill>
            </a:endParaRPr>
          </a:p>
        </p:txBody>
      </p:sp>
    </p:spTree>
    <p:extLst>
      <p:ext uri="{BB962C8B-B14F-4D97-AF65-F5344CB8AC3E}">
        <p14:creationId xmlns:p14="http://schemas.microsoft.com/office/powerpoint/2010/main" val="2556973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6AA8F08-5C63-4423-B9B8-CB5A3FFDAE5F}"/>
              </a:ext>
            </a:extLst>
          </p:cNvPr>
          <p:cNvSpPr>
            <a:spLocks noGrp="1"/>
          </p:cNvSpPr>
          <p:nvPr>
            <p:ph idx="1"/>
          </p:nvPr>
        </p:nvSpPr>
        <p:spPr>
          <a:xfrm>
            <a:off x="609600" y="742001"/>
            <a:ext cx="10972800" cy="5635834"/>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5. Understanding how symmetry is used to reduce the number of k points for which calculations are actually performed can help in understanding how long individual calculations will take. But overall convergence is determined by the density of k points in the full Brillouin zone, not just the number of k points in the irreducible Brillouin zone.</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6. Appropriate methods must be used to accurately treat k space for metals.</a:t>
            </a:r>
          </a:p>
        </p:txBody>
      </p:sp>
      <p:sp>
        <p:nvSpPr>
          <p:cNvPr id="4" name="灯片编号占位符 3">
            <a:extLst>
              <a:ext uri="{FF2B5EF4-FFF2-40B4-BE49-F238E27FC236}">
                <a16:creationId xmlns:a16="http://schemas.microsoft.com/office/drawing/2014/main" id="{4B20700B-5AD3-4CB9-96EA-0C4AD2C431EC}"/>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19</a:t>
            </a:fld>
            <a:endParaRPr lang="en-US" altLang="zh-CN">
              <a:solidFill>
                <a:srgbClr val="000000"/>
              </a:solidFill>
            </a:endParaRPr>
          </a:p>
        </p:txBody>
      </p:sp>
    </p:spTree>
    <p:extLst>
      <p:ext uri="{BB962C8B-B14F-4D97-AF65-F5344CB8AC3E}">
        <p14:creationId xmlns:p14="http://schemas.microsoft.com/office/powerpoint/2010/main" val="134043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31A071-EB75-4C2F-B57E-ADD39D4A8419}"/>
              </a:ext>
            </a:extLst>
          </p:cNvPr>
          <p:cNvSpPr>
            <a:spLocks noGrp="1"/>
          </p:cNvSpPr>
          <p:nvPr>
            <p:ph type="title"/>
          </p:nvPr>
        </p:nvSpPr>
        <p:spPr/>
        <p:txBody>
          <a:bodyPr/>
          <a:lstStyle/>
          <a:p>
            <a:pPr algn="l"/>
            <a:r>
              <a:rPr lang="en-US" altLang="zh-CN" sz="32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3.1 RECIPROCAL SPACE AND k POINTS</a:t>
            </a:r>
            <a:br>
              <a:rPr lang="en-US" altLang="zh-CN" dirty="0"/>
            </a:br>
            <a:endParaRPr lang="zh-CN" altLang="en-US" dirty="0"/>
          </a:p>
        </p:txBody>
      </p:sp>
      <p:sp>
        <p:nvSpPr>
          <p:cNvPr id="3" name="内容占位符 2">
            <a:extLst>
              <a:ext uri="{FF2B5EF4-FFF2-40B4-BE49-F238E27FC236}">
                <a16:creationId xmlns:a16="http://schemas.microsoft.com/office/drawing/2014/main" id="{DC2219B4-4D4A-4E78-B7FD-E26CE4F20D3E}"/>
              </a:ext>
            </a:extLst>
          </p:cNvPr>
          <p:cNvSpPr>
            <a:spLocks noGrp="1"/>
          </p:cNvSpPr>
          <p:nvPr>
            <p:ph idx="1"/>
          </p:nvPr>
        </p:nvSpPr>
        <p:spPr>
          <a:xfrm>
            <a:off x="609600" y="1021361"/>
            <a:ext cx="10972800" cy="4525963"/>
          </a:xfrm>
        </p:spPr>
        <p:txBody>
          <a:bodyPr/>
          <a:lstStyle/>
          <a:p>
            <a:pPr marL="0" indent="0">
              <a:buNone/>
            </a:pPr>
            <a:r>
              <a:rPr lang="en-US" altLang="zh-CN" sz="28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3.1.1 Plane Waves and the Brillouin Zone</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If we solve the Schrödinger equation for this periodic</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system, the solution must satisfy a fundamental property known as Bloch’s theorem, which states that the solution can be expressed as a sum of terms with the form:</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buNone/>
            </a:pPr>
            <a:r>
              <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where </a:t>
            </a:r>
            <a:r>
              <a:rPr lang="en-US" altLang="zh-CN" sz="2800" b="1" dirty="0" err="1">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u</a:t>
            </a:r>
            <a:r>
              <a:rPr lang="en-US" altLang="zh-CN" sz="2800" b="1" baseline="-25000" dirty="0" err="1">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a:t>
            </a:r>
            <a:r>
              <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(r) is periodic in space with the same periodicity as the supercell.</a:t>
            </a:r>
          </a:p>
        </p:txBody>
      </p:sp>
      <p:sp>
        <p:nvSpPr>
          <p:cNvPr id="4" name="灯片编号占位符 3">
            <a:extLst>
              <a:ext uri="{FF2B5EF4-FFF2-40B4-BE49-F238E27FC236}">
                <a16:creationId xmlns:a16="http://schemas.microsoft.com/office/drawing/2014/main" id="{0B88431C-2C2D-45F1-AD60-91B9747F4A83}"/>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a:t>
            </a:fld>
            <a:endParaRPr lang="en-US" altLang="zh-CN" dirty="0">
              <a:solidFill>
                <a:srgbClr val="000000"/>
              </a:solidFill>
            </a:endParaRPr>
          </a:p>
        </p:txBody>
      </p:sp>
      <p:pic>
        <p:nvPicPr>
          <p:cNvPr id="5" name="图片 4">
            <a:extLst>
              <a:ext uri="{FF2B5EF4-FFF2-40B4-BE49-F238E27FC236}">
                <a16:creationId xmlns:a16="http://schemas.microsoft.com/office/drawing/2014/main" id="{198E08F5-1AF4-43F4-B481-BE9B5869617E}"/>
              </a:ext>
            </a:extLst>
          </p:cNvPr>
          <p:cNvPicPr>
            <a:picLocks noChangeAspect="1"/>
          </p:cNvPicPr>
          <p:nvPr/>
        </p:nvPicPr>
        <p:blipFill>
          <a:blip r:embed="rId2"/>
          <a:stretch>
            <a:fillRect/>
          </a:stretch>
        </p:blipFill>
        <p:spPr>
          <a:xfrm>
            <a:off x="3187781" y="4043495"/>
            <a:ext cx="5816438" cy="796298"/>
          </a:xfrm>
          <a:prstGeom prst="rect">
            <a:avLst/>
          </a:prstGeom>
        </p:spPr>
      </p:pic>
    </p:spTree>
    <p:extLst>
      <p:ext uri="{BB962C8B-B14F-4D97-AF65-F5344CB8AC3E}">
        <p14:creationId xmlns:p14="http://schemas.microsoft.com/office/powerpoint/2010/main" val="3696645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DB15B8-82A3-4A64-9C47-09FF289A3543}"/>
              </a:ext>
            </a:extLst>
          </p:cNvPr>
          <p:cNvSpPr>
            <a:spLocks noGrp="1"/>
          </p:cNvSpPr>
          <p:nvPr>
            <p:ph type="title"/>
          </p:nvPr>
        </p:nvSpPr>
        <p:spPr/>
        <p:txBody>
          <a:bodyPr/>
          <a:lstStyle/>
          <a:p>
            <a:r>
              <a:rPr lang="en-US" altLang="zh-CN"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3.2 ENERGY CUTOFFS</a:t>
            </a:r>
            <a:endParaRPr lang="zh-CN" altLang="en-US"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 name="内容占位符 2">
            <a:extLst>
              <a:ext uri="{FF2B5EF4-FFF2-40B4-BE49-F238E27FC236}">
                <a16:creationId xmlns:a16="http://schemas.microsoft.com/office/drawing/2014/main" id="{CF86301B-EFF7-44C8-AA38-A46F053B11FF}"/>
              </a:ext>
            </a:extLst>
          </p:cNvPr>
          <p:cNvSpPr>
            <a:spLocks noGrp="1"/>
          </p:cNvSpPr>
          <p:nvPr>
            <p:ph idx="1"/>
          </p:nvPr>
        </p:nvSpPr>
        <p:spPr>
          <a:xfrm>
            <a:off x="609599" y="1417638"/>
            <a:ext cx="10972800" cy="4525963"/>
          </a:xfrm>
        </p:spPr>
        <p:txBody>
          <a:bodyPr/>
          <a:lstStyle/>
          <a:p>
            <a:pPr marL="0" indent="0" algn="just">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Our lengthy discussion of k space began with Bloch’s theorem, which tells us that solutions of the Schrödinger equation for a supercell have the form</a:t>
            </a:r>
          </a:p>
          <a:p>
            <a:pPr marL="0" indent="0">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where </a:t>
            </a:r>
            <a:r>
              <a:rPr lang="en-US" altLang="zh-CN" sz="28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u</a:t>
            </a:r>
            <a:r>
              <a:rPr lang="en-US" altLang="zh-CN" sz="2800" b="1" baseline="-25000"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(r) is periodic in space with the same periodicity as the supercell. It is now time to look at this part of the problem more carefully. The periodicity of </a:t>
            </a:r>
            <a:r>
              <a:rPr lang="en-US" altLang="zh-CN" sz="28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u</a:t>
            </a:r>
            <a:r>
              <a:rPr lang="en-US" altLang="zh-CN" sz="2800" b="1" baseline="-25000"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k</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(r) means that it can be expanded in terms of a special set of plane waves:</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FE388904-1B82-4592-A0B7-389121C84185}"/>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20</a:t>
            </a:fld>
            <a:endParaRPr lang="en-US" altLang="zh-CN">
              <a:solidFill>
                <a:srgbClr val="000000"/>
              </a:solidFill>
            </a:endParaRPr>
          </a:p>
        </p:txBody>
      </p:sp>
      <p:pic>
        <p:nvPicPr>
          <p:cNvPr id="6" name="图片 5">
            <a:extLst>
              <a:ext uri="{FF2B5EF4-FFF2-40B4-BE49-F238E27FC236}">
                <a16:creationId xmlns:a16="http://schemas.microsoft.com/office/drawing/2014/main" id="{544C925C-F1A8-4C08-80D6-45F57033A395}"/>
              </a:ext>
            </a:extLst>
          </p:cNvPr>
          <p:cNvPicPr>
            <a:picLocks noChangeAspect="1"/>
          </p:cNvPicPr>
          <p:nvPr/>
        </p:nvPicPr>
        <p:blipFill>
          <a:blip r:embed="rId2"/>
          <a:stretch>
            <a:fillRect/>
          </a:stretch>
        </p:blipFill>
        <p:spPr>
          <a:xfrm>
            <a:off x="3445341" y="2920367"/>
            <a:ext cx="5765244" cy="760252"/>
          </a:xfrm>
          <a:prstGeom prst="rect">
            <a:avLst/>
          </a:prstGeom>
        </p:spPr>
      </p:pic>
      <p:pic>
        <p:nvPicPr>
          <p:cNvPr id="7" name="图片 6">
            <a:extLst>
              <a:ext uri="{FF2B5EF4-FFF2-40B4-BE49-F238E27FC236}">
                <a16:creationId xmlns:a16="http://schemas.microsoft.com/office/drawing/2014/main" id="{E972AD88-B1E2-431D-B382-871C80CA999E}"/>
              </a:ext>
            </a:extLst>
          </p:cNvPr>
          <p:cNvPicPr>
            <a:picLocks noChangeAspect="1"/>
          </p:cNvPicPr>
          <p:nvPr/>
        </p:nvPicPr>
        <p:blipFill>
          <a:blip r:embed="rId3"/>
          <a:stretch>
            <a:fillRect/>
          </a:stretch>
        </p:blipFill>
        <p:spPr>
          <a:xfrm>
            <a:off x="3709986" y="5607050"/>
            <a:ext cx="4772025" cy="876300"/>
          </a:xfrm>
          <a:prstGeom prst="rect">
            <a:avLst/>
          </a:prstGeom>
        </p:spPr>
      </p:pic>
    </p:spTree>
    <p:extLst>
      <p:ext uri="{BB962C8B-B14F-4D97-AF65-F5344CB8AC3E}">
        <p14:creationId xmlns:p14="http://schemas.microsoft.com/office/powerpoint/2010/main" val="3525819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8ED0A28-EA3D-40A0-89A5-F8A5E4ABC286}"/>
              </a:ext>
            </a:extLst>
          </p:cNvPr>
          <p:cNvSpPr>
            <a:spLocks noGrp="1"/>
          </p:cNvSpPr>
          <p:nvPr>
            <p:ph idx="1"/>
          </p:nvPr>
        </p:nvSpPr>
        <p:spPr>
          <a:xfrm>
            <a:off x="609600" y="371061"/>
            <a:ext cx="10972800" cy="5755103"/>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Combining the two equations above gives:</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functions appearing in Eq.(3.13) have a simple interpretation as solutions of the Schrödinger equation: they are solutions with kinetic energy:</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F67279F3-4C9B-41B9-AC16-B453B2B0C066}"/>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21</a:t>
            </a:fld>
            <a:endParaRPr lang="en-US" altLang="zh-CN">
              <a:solidFill>
                <a:srgbClr val="000000"/>
              </a:solidFill>
            </a:endParaRPr>
          </a:p>
        </p:txBody>
      </p:sp>
      <p:pic>
        <p:nvPicPr>
          <p:cNvPr id="2" name="图片 1">
            <a:extLst>
              <a:ext uri="{FF2B5EF4-FFF2-40B4-BE49-F238E27FC236}">
                <a16:creationId xmlns:a16="http://schemas.microsoft.com/office/drawing/2014/main" id="{A181B1DD-72C0-4264-AE4F-5AB8B60C638C}"/>
              </a:ext>
            </a:extLst>
          </p:cNvPr>
          <p:cNvPicPr>
            <a:picLocks noChangeAspect="1"/>
          </p:cNvPicPr>
          <p:nvPr/>
        </p:nvPicPr>
        <p:blipFill>
          <a:blip r:embed="rId2"/>
          <a:stretch>
            <a:fillRect/>
          </a:stretch>
        </p:blipFill>
        <p:spPr>
          <a:xfrm>
            <a:off x="3624262" y="1193433"/>
            <a:ext cx="4943475" cy="752475"/>
          </a:xfrm>
          <a:prstGeom prst="rect">
            <a:avLst/>
          </a:prstGeom>
        </p:spPr>
      </p:pic>
      <p:pic>
        <p:nvPicPr>
          <p:cNvPr id="5" name="图片 4">
            <a:extLst>
              <a:ext uri="{FF2B5EF4-FFF2-40B4-BE49-F238E27FC236}">
                <a16:creationId xmlns:a16="http://schemas.microsoft.com/office/drawing/2014/main" id="{CC0576AC-88A9-4DC3-80A5-13B5003EA188}"/>
              </a:ext>
            </a:extLst>
          </p:cNvPr>
          <p:cNvPicPr>
            <a:picLocks noChangeAspect="1"/>
          </p:cNvPicPr>
          <p:nvPr/>
        </p:nvPicPr>
        <p:blipFill>
          <a:blip r:embed="rId3"/>
          <a:stretch>
            <a:fillRect/>
          </a:stretch>
        </p:blipFill>
        <p:spPr>
          <a:xfrm>
            <a:off x="4682367" y="4091797"/>
            <a:ext cx="2827266" cy="962909"/>
          </a:xfrm>
          <a:prstGeom prst="rect">
            <a:avLst/>
          </a:prstGeom>
        </p:spPr>
      </p:pic>
    </p:spTree>
    <p:extLst>
      <p:ext uri="{BB962C8B-B14F-4D97-AF65-F5344CB8AC3E}">
        <p14:creationId xmlns:p14="http://schemas.microsoft.com/office/powerpoint/2010/main" val="1352879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8ED0A28-EA3D-40A0-89A5-F8A5E4ABC286}"/>
              </a:ext>
            </a:extLst>
          </p:cNvPr>
          <p:cNvSpPr>
            <a:spLocks noGrp="1"/>
          </p:cNvSpPr>
          <p:nvPr>
            <p:ph idx="1"/>
          </p:nvPr>
        </p:nvSpPr>
        <p:spPr>
          <a:xfrm>
            <a:off x="609600" y="371061"/>
            <a:ext cx="10972800" cy="5755103"/>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As a result, it is usual to truncate the infinite sum above to include only solutions with kinetic energies less than some value:</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infinite sum then reduces to :</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F67279F3-4C9B-41B9-AC16-B453B2B0C066}"/>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22</a:t>
            </a:fld>
            <a:endParaRPr lang="en-US" altLang="zh-CN">
              <a:solidFill>
                <a:srgbClr val="000000"/>
              </a:solidFill>
            </a:endParaRPr>
          </a:p>
        </p:txBody>
      </p:sp>
      <p:pic>
        <p:nvPicPr>
          <p:cNvPr id="2" name="图片 1">
            <a:extLst>
              <a:ext uri="{FF2B5EF4-FFF2-40B4-BE49-F238E27FC236}">
                <a16:creationId xmlns:a16="http://schemas.microsoft.com/office/drawing/2014/main" id="{DBB9166B-8025-46CA-A94A-24F20001B54A}"/>
              </a:ext>
            </a:extLst>
          </p:cNvPr>
          <p:cNvPicPr>
            <a:picLocks noChangeAspect="1"/>
          </p:cNvPicPr>
          <p:nvPr/>
        </p:nvPicPr>
        <p:blipFill>
          <a:blip r:embed="rId2"/>
          <a:stretch>
            <a:fillRect/>
          </a:stretch>
        </p:blipFill>
        <p:spPr>
          <a:xfrm>
            <a:off x="4603109" y="2362787"/>
            <a:ext cx="2667000" cy="885825"/>
          </a:xfrm>
          <a:prstGeom prst="rect">
            <a:avLst/>
          </a:prstGeom>
        </p:spPr>
      </p:pic>
      <p:pic>
        <p:nvPicPr>
          <p:cNvPr id="5" name="图片 4">
            <a:extLst>
              <a:ext uri="{FF2B5EF4-FFF2-40B4-BE49-F238E27FC236}">
                <a16:creationId xmlns:a16="http://schemas.microsoft.com/office/drawing/2014/main" id="{B1965F4F-7554-4651-BB90-29F302388AEC}"/>
              </a:ext>
            </a:extLst>
          </p:cNvPr>
          <p:cNvPicPr>
            <a:picLocks noChangeAspect="1"/>
          </p:cNvPicPr>
          <p:nvPr/>
        </p:nvPicPr>
        <p:blipFill>
          <a:blip r:embed="rId3"/>
          <a:stretch>
            <a:fillRect/>
          </a:stretch>
        </p:blipFill>
        <p:spPr>
          <a:xfrm>
            <a:off x="3317234" y="4630329"/>
            <a:ext cx="5238750" cy="885825"/>
          </a:xfrm>
          <a:prstGeom prst="rect">
            <a:avLst/>
          </a:prstGeom>
        </p:spPr>
      </p:pic>
    </p:spTree>
    <p:extLst>
      <p:ext uri="{BB962C8B-B14F-4D97-AF65-F5344CB8AC3E}">
        <p14:creationId xmlns:p14="http://schemas.microsoft.com/office/powerpoint/2010/main" val="3050038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B28CF175-6FC5-42B8-AE9C-8A549C4A2733}"/>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23</a:t>
            </a:fld>
            <a:endParaRPr lang="en-US" altLang="zh-CN">
              <a:solidFill>
                <a:srgbClr val="000000"/>
              </a:solidFill>
            </a:endParaRPr>
          </a:p>
        </p:txBody>
      </p:sp>
      <p:pic>
        <p:nvPicPr>
          <p:cNvPr id="6" name="图片 5">
            <a:extLst>
              <a:ext uri="{FF2B5EF4-FFF2-40B4-BE49-F238E27FC236}">
                <a16:creationId xmlns:a16="http://schemas.microsoft.com/office/drawing/2014/main" id="{7C2C9CFE-7221-4936-B7CA-3BE34E586E8F}"/>
              </a:ext>
            </a:extLst>
          </p:cNvPr>
          <p:cNvPicPr>
            <a:picLocks noChangeAspect="1"/>
          </p:cNvPicPr>
          <p:nvPr/>
        </p:nvPicPr>
        <p:blipFill>
          <a:blip r:embed="rId2"/>
          <a:stretch>
            <a:fillRect/>
          </a:stretch>
        </p:blipFill>
        <p:spPr>
          <a:xfrm>
            <a:off x="2006745" y="710848"/>
            <a:ext cx="8178510" cy="5436304"/>
          </a:xfrm>
          <a:prstGeom prst="rect">
            <a:avLst/>
          </a:prstGeom>
        </p:spPr>
      </p:pic>
    </p:spTree>
    <p:extLst>
      <p:ext uri="{BB962C8B-B14F-4D97-AF65-F5344CB8AC3E}">
        <p14:creationId xmlns:p14="http://schemas.microsoft.com/office/powerpoint/2010/main" val="2441940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CCDB43D-90AF-43A3-A285-F6D823C11B64}"/>
              </a:ext>
            </a:extLst>
          </p:cNvPr>
          <p:cNvSpPr>
            <a:spLocks noGrp="1"/>
          </p:cNvSpPr>
          <p:nvPr>
            <p:ph idx="1"/>
          </p:nvPr>
        </p:nvSpPr>
        <p:spPr>
          <a:xfrm>
            <a:off x="609600" y="736135"/>
            <a:ext cx="10972800" cy="4525963"/>
          </a:xfrm>
        </p:spPr>
        <p:txBody>
          <a:bodyPr/>
          <a:lstStyle/>
          <a:p>
            <a:pPr marL="0" indent="0">
              <a:lnSpc>
                <a:spcPct val="125000"/>
              </a:lnSpc>
              <a:buNone/>
            </a:pPr>
            <a:r>
              <a:rPr lang="en-US" altLang="zh-CN" sz="28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3.2.1 Pseudopotentials</a:t>
            </a:r>
          </a:p>
          <a:p>
            <a:pPr marL="0" indent="0">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 pseudopotential replaces the electron density from a chosen set of core electrons with a smoothed density chosen to match various important physical and mathematical properties of the true ion core.</a:t>
            </a:r>
            <a:endParaRPr lang="zh-CN" altLang="en-US"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B0D8FC92-334A-406B-9832-AA007906B324}"/>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24</a:t>
            </a:fld>
            <a:endParaRPr lang="en-US" altLang="zh-CN">
              <a:solidFill>
                <a:srgbClr val="000000"/>
              </a:solidFill>
            </a:endParaRPr>
          </a:p>
        </p:txBody>
      </p:sp>
    </p:spTree>
    <p:extLst>
      <p:ext uri="{BB962C8B-B14F-4D97-AF65-F5344CB8AC3E}">
        <p14:creationId xmlns:p14="http://schemas.microsoft.com/office/powerpoint/2010/main" val="207876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609600" y="1273031"/>
            <a:ext cx="10972800" cy="4525963"/>
          </a:xfrm>
        </p:spPr>
        <p:txBody>
          <a:bodyPr/>
          <a:lstStyle/>
          <a:p>
            <a:pPr marL="0" indent="0" algn="just">
              <a:lnSpc>
                <a:spcPct val="125000"/>
              </a:lnSpc>
              <a:buNone/>
            </a:pP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 pseudopotential is developed by considering an isolated atom of one element, but the resulting pseudopotential can then </a:t>
            </a:r>
            <a:r>
              <a:rPr lang="en-US" altLang="zh-CN"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 used reliably for calculations that place this atom in any chemical environment</a:t>
            </a: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en-US" altLang="zh-CN"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without further adjustment</a:t>
            </a: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of the pseudopotential. </a:t>
            </a:r>
            <a:endParaRPr lang="zh-CN" altLang="en-US"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25</a:t>
            </a:fld>
            <a:endParaRPr lang="en-US" altLang="zh-CN">
              <a:solidFill>
                <a:srgbClr val="000000"/>
              </a:solidFill>
            </a:endParaRPr>
          </a:p>
        </p:txBody>
      </p:sp>
    </p:spTree>
    <p:extLst>
      <p:ext uri="{BB962C8B-B14F-4D97-AF65-F5344CB8AC3E}">
        <p14:creationId xmlns:p14="http://schemas.microsoft.com/office/powerpoint/2010/main" val="1446483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609600" y="1088287"/>
            <a:ext cx="10972800" cy="4525963"/>
          </a:xfrm>
        </p:spPr>
        <p:txBody>
          <a:bodyPr/>
          <a:lstStyle/>
          <a:p>
            <a:pPr marL="0" indent="0" algn="ctr">
              <a:lnSpc>
                <a:spcPct val="125000"/>
              </a:lnSpc>
              <a:buNone/>
            </a:pPr>
            <a:r>
              <a:rPr lang="en-US" altLang="zh-CN" sz="40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3.3 NUMERICAL OPTIMIZATION</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To make practical use of our ability to perform numerically converged DFT calculations, we also need methods that can help us effectively cope with situations where we want to search through a problem with many degrees of freedom.</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26</a:t>
            </a:fld>
            <a:endParaRPr lang="en-US" altLang="zh-CN">
              <a:solidFill>
                <a:srgbClr val="000000"/>
              </a:solidFill>
            </a:endParaRPr>
          </a:p>
        </p:txBody>
      </p:sp>
    </p:spTree>
    <p:extLst>
      <p:ext uri="{BB962C8B-B14F-4D97-AF65-F5344CB8AC3E}">
        <p14:creationId xmlns:p14="http://schemas.microsoft.com/office/powerpoint/2010/main" val="2604618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609600" y="967235"/>
            <a:ext cx="10972800" cy="4525963"/>
          </a:xfrm>
        </p:spPr>
        <p:txBody>
          <a:bodyPr/>
          <a:lstStyle/>
          <a:p>
            <a:pPr marL="0" indent="0">
              <a:lnSpc>
                <a:spcPct val="125000"/>
              </a:lnSpc>
              <a:buNone/>
            </a:pPr>
            <a:r>
              <a:rPr lang="en-US" altLang="zh-CN" sz="28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3.3.1 Optimization in One Dimension</a:t>
            </a:r>
          </a:p>
          <a:p>
            <a:pPr marL="0" indent="0">
              <a:lnSpc>
                <a:spcPct val="125000"/>
              </a:lnSpc>
              <a:buNone/>
            </a:pPr>
            <a:endPar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nSpc>
                <a:spcPct val="125000"/>
              </a:lnSpc>
              <a:buNone/>
            </a:pP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How to find a local minimum of f (x)?</a:t>
            </a:r>
          </a:p>
          <a:p>
            <a:pPr marL="0" indent="0">
              <a:lnSpc>
                <a:spcPct val="125000"/>
              </a:lnSpc>
              <a:buNone/>
            </a:pPr>
            <a:endParaRPr lang="en-US" altLang="zh-CN" sz="2800" b="1" dirty="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first approach is the </a:t>
            </a:r>
            <a:r>
              <a:rPr lang="en-US" altLang="zh-CN" sz="2800" b="1" i="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bisection method</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second approach is </a:t>
            </a:r>
            <a:r>
              <a:rPr lang="en-US" altLang="zh-CN" sz="2800" b="1" i="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Newton’s method</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27</a:t>
            </a:fld>
            <a:endParaRPr lang="en-US" altLang="zh-CN">
              <a:solidFill>
                <a:srgbClr val="000000"/>
              </a:solidFill>
            </a:endParaRPr>
          </a:p>
        </p:txBody>
      </p:sp>
    </p:spTree>
    <p:extLst>
      <p:ext uri="{BB962C8B-B14F-4D97-AF65-F5344CB8AC3E}">
        <p14:creationId xmlns:p14="http://schemas.microsoft.com/office/powerpoint/2010/main" val="774351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28</a:t>
            </a:fld>
            <a:endParaRPr lang="en-US" altLang="zh-CN">
              <a:solidFill>
                <a:srgbClr val="000000"/>
              </a:solidFill>
            </a:endParaRPr>
          </a:p>
        </p:txBody>
      </p:sp>
      <p:pic>
        <p:nvPicPr>
          <p:cNvPr id="2" name="图片 1">
            <a:extLst>
              <a:ext uri="{FF2B5EF4-FFF2-40B4-BE49-F238E27FC236}">
                <a16:creationId xmlns:a16="http://schemas.microsoft.com/office/drawing/2014/main" id="{7608CBE8-06A5-44B9-AB2C-2911F5580B3A}"/>
              </a:ext>
            </a:extLst>
          </p:cNvPr>
          <p:cNvPicPr>
            <a:picLocks noChangeAspect="1"/>
          </p:cNvPicPr>
          <p:nvPr/>
        </p:nvPicPr>
        <p:blipFill>
          <a:blip r:embed="rId2"/>
          <a:stretch>
            <a:fillRect/>
          </a:stretch>
        </p:blipFill>
        <p:spPr>
          <a:xfrm>
            <a:off x="2238024" y="829577"/>
            <a:ext cx="7715951" cy="4500971"/>
          </a:xfrm>
          <a:prstGeom prst="rect">
            <a:avLst/>
          </a:prstGeom>
        </p:spPr>
      </p:pic>
    </p:spTree>
    <p:extLst>
      <p:ext uri="{BB962C8B-B14F-4D97-AF65-F5344CB8AC3E}">
        <p14:creationId xmlns:p14="http://schemas.microsoft.com/office/powerpoint/2010/main" val="1572195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349177" y="136525"/>
            <a:ext cx="10972800" cy="4525963"/>
          </a:xfrm>
        </p:spPr>
        <p:txBody>
          <a:bodyPr/>
          <a:lstStyle/>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 striking difference between the bisection method and Newton’s method is how rapidly the solutions converge.</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29</a:t>
            </a:fld>
            <a:endParaRPr lang="en-US" altLang="zh-CN">
              <a:solidFill>
                <a:srgbClr val="000000"/>
              </a:solidFill>
            </a:endParaRPr>
          </a:p>
        </p:txBody>
      </p:sp>
      <p:pic>
        <p:nvPicPr>
          <p:cNvPr id="6" name="图片 5">
            <a:extLst>
              <a:ext uri="{FF2B5EF4-FFF2-40B4-BE49-F238E27FC236}">
                <a16:creationId xmlns:a16="http://schemas.microsoft.com/office/drawing/2014/main" id="{4321E8BC-26EF-4702-96DA-B40CBA0560BA}"/>
              </a:ext>
            </a:extLst>
          </p:cNvPr>
          <p:cNvPicPr>
            <a:picLocks noChangeAspect="1"/>
          </p:cNvPicPr>
          <p:nvPr/>
        </p:nvPicPr>
        <p:blipFill>
          <a:blip r:embed="rId2"/>
          <a:stretch>
            <a:fillRect/>
          </a:stretch>
        </p:blipFill>
        <p:spPr>
          <a:xfrm>
            <a:off x="2469116" y="1348665"/>
            <a:ext cx="7111111" cy="4695224"/>
          </a:xfrm>
          <a:prstGeom prst="rect">
            <a:avLst/>
          </a:prstGeom>
        </p:spPr>
      </p:pic>
      <p:sp>
        <p:nvSpPr>
          <p:cNvPr id="7" name="文本框 6">
            <a:extLst>
              <a:ext uri="{FF2B5EF4-FFF2-40B4-BE49-F238E27FC236}">
                <a16:creationId xmlns:a16="http://schemas.microsoft.com/office/drawing/2014/main" id="{11D8B12A-8082-4CDC-B0BD-770262CC4C51}"/>
              </a:ext>
            </a:extLst>
          </p:cNvPr>
          <p:cNvSpPr txBox="1"/>
          <p:nvPr/>
        </p:nvSpPr>
        <p:spPr>
          <a:xfrm>
            <a:off x="949243" y="6107185"/>
            <a:ext cx="10150856" cy="523220"/>
          </a:xfrm>
          <a:prstGeom prst="rect">
            <a:avLst/>
          </a:prstGeom>
          <a:noFill/>
        </p:spPr>
        <p:txBody>
          <a:bodyPr wrap="none" rtlCol="0">
            <a:spAutoFit/>
          </a:bodyPr>
          <a:lstStyle/>
          <a:p>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Newton’s method is better than the bisection method</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0939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15F8A51-139C-4A49-AA73-25E7BD9B3E0B}"/>
              </a:ext>
            </a:extLst>
          </p:cNvPr>
          <p:cNvSpPr>
            <a:spLocks noGrp="1"/>
          </p:cNvSpPr>
          <p:nvPr>
            <p:ph idx="1"/>
          </p:nvPr>
        </p:nvSpPr>
        <p:spPr>
          <a:xfrm>
            <a:off x="609600" y="393802"/>
            <a:ext cx="10972800" cy="4525963"/>
          </a:xfrm>
        </p:spPr>
        <p:txBody>
          <a:bodyPr/>
          <a:lstStyle/>
          <a:p>
            <a:pPr marL="0" indent="0" algn="just">
              <a:lnSpc>
                <a:spcPct val="150000"/>
              </a:lnSpc>
              <a:buNone/>
            </a:pP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space of vectors k is called reciprocal space (or simply k space).</a:t>
            </a:r>
          </a:p>
          <a:p>
            <a:pPr marL="0" indent="0" algn="just">
              <a:lnSpc>
                <a:spcPct val="150000"/>
              </a:lnSpc>
              <a:buNone/>
            </a:pP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We define three vectors that define positions in reciprocal space. These vectors are called the reciprocal lattice vectors, b</a:t>
            </a:r>
            <a:r>
              <a:rPr lang="en-US" altLang="zh-CN" sz="24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1</a:t>
            </a: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b</a:t>
            </a:r>
            <a:r>
              <a:rPr lang="en-US" altLang="zh-CN" sz="24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and</a:t>
            </a:r>
          </a:p>
          <a:p>
            <a:pPr marL="0" indent="0" algn="just">
              <a:lnSpc>
                <a:spcPct val="150000"/>
              </a:lnSpc>
              <a:buNone/>
            </a:pP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a:t>
            </a:r>
            <a:r>
              <a:rPr lang="en-US" altLang="zh-CN" sz="24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a:t>
            </a: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and are defined so that </a:t>
            </a:r>
            <a:r>
              <a:rPr lang="en-US" altLang="zh-CN" sz="24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a:t>
            </a:r>
            <a:r>
              <a:rPr lang="en-US" altLang="zh-CN" sz="2400" b="1" baseline="-25000"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a:t>
            </a:r>
            <a:r>
              <a:rPr lang="en-US" altLang="zh-CN" sz="24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a:t>
            </a:r>
            <a:r>
              <a:rPr lang="en-US" altLang="zh-CN" sz="2400" b="1" baseline="-25000"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j</a:t>
            </a: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is 2</a:t>
            </a:r>
            <a:r>
              <a:rPr lang="el-GR"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π</a:t>
            </a: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if </a:t>
            </a:r>
            <a:r>
              <a:rPr lang="en-US" altLang="zh-CN" sz="24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a:t>
            </a:r>
            <a:r>
              <a:rPr lang="en-US" altLang="zh-CN" sz="24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=j and 0 otherwise. This choice means that </a:t>
            </a:r>
          </a:p>
        </p:txBody>
      </p:sp>
      <p:sp>
        <p:nvSpPr>
          <p:cNvPr id="4" name="灯片编号占位符 3">
            <a:extLst>
              <a:ext uri="{FF2B5EF4-FFF2-40B4-BE49-F238E27FC236}">
                <a16:creationId xmlns:a16="http://schemas.microsoft.com/office/drawing/2014/main" id="{1800229B-1CD0-4DD0-8C3B-0A752922922D}"/>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a:t>
            </a:fld>
            <a:endParaRPr lang="en-US" altLang="zh-CN">
              <a:solidFill>
                <a:srgbClr val="000000"/>
              </a:solidFill>
            </a:endParaRPr>
          </a:p>
        </p:txBody>
      </p:sp>
      <p:pic>
        <p:nvPicPr>
          <p:cNvPr id="2" name="图片 1">
            <a:extLst>
              <a:ext uri="{FF2B5EF4-FFF2-40B4-BE49-F238E27FC236}">
                <a16:creationId xmlns:a16="http://schemas.microsoft.com/office/drawing/2014/main" id="{ABDBEDE3-BF18-4469-A147-94E08184AD59}"/>
              </a:ext>
            </a:extLst>
          </p:cNvPr>
          <p:cNvPicPr>
            <a:picLocks noChangeAspect="1"/>
          </p:cNvPicPr>
          <p:nvPr/>
        </p:nvPicPr>
        <p:blipFill>
          <a:blip r:embed="rId2"/>
          <a:stretch>
            <a:fillRect/>
          </a:stretch>
        </p:blipFill>
        <p:spPr>
          <a:xfrm>
            <a:off x="2476889" y="3538056"/>
            <a:ext cx="7238221" cy="1136489"/>
          </a:xfrm>
          <a:prstGeom prst="rect">
            <a:avLst/>
          </a:prstGeom>
        </p:spPr>
      </p:pic>
    </p:spTree>
    <p:extLst>
      <p:ext uri="{BB962C8B-B14F-4D97-AF65-F5344CB8AC3E}">
        <p14:creationId xmlns:p14="http://schemas.microsoft.com/office/powerpoint/2010/main" val="1609458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AD0281A-7883-490B-BD34-E5AD53090C99}"/>
              </a:ext>
            </a:extLst>
          </p:cNvPr>
          <p:cNvSpPr>
            <a:spLocks noGrp="1"/>
          </p:cNvSpPr>
          <p:nvPr>
            <p:ph idx="1"/>
          </p:nvPr>
        </p:nvSpPr>
        <p:spPr>
          <a:xfrm>
            <a:off x="609600" y="878748"/>
            <a:ext cx="10972800" cy="4525963"/>
          </a:xfrm>
        </p:spPr>
        <p:txBody>
          <a:bodyPr/>
          <a:lstStyle/>
          <a:p>
            <a:pPr marL="0" indent="0" algn="just">
              <a:buNone/>
            </a:pPr>
            <a:r>
              <a:rPr lang="en-US" altLang="zh-CN"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How do we know when to stop?</a:t>
            </a:r>
          </a:p>
          <a:p>
            <a:pPr marL="0" indent="0" algn="just">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buNone/>
            </a:pP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 typical choice is to continue iterating until the difference between successive iterates is smaller than some tolerance:</a:t>
            </a:r>
          </a:p>
        </p:txBody>
      </p:sp>
      <p:sp>
        <p:nvSpPr>
          <p:cNvPr id="4" name="灯片编号占位符 3">
            <a:extLst>
              <a:ext uri="{FF2B5EF4-FFF2-40B4-BE49-F238E27FC236}">
                <a16:creationId xmlns:a16="http://schemas.microsoft.com/office/drawing/2014/main" id="{CA005884-D580-40CE-8520-D20078BF0C28}"/>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30</a:t>
            </a:fld>
            <a:endParaRPr lang="en-US" altLang="zh-CN">
              <a:solidFill>
                <a:srgbClr val="000000"/>
              </a:solidFill>
            </a:endParaRPr>
          </a:p>
        </p:txBody>
      </p:sp>
      <p:pic>
        <p:nvPicPr>
          <p:cNvPr id="5" name="图片 4">
            <a:extLst>
              <a:ext uri="{FF2B5EF4-FFF2-40B4-BE49-F238E27FC236}">
                <a16:creationId xmlns:a16="http://schemas.microsoft.com/office/drawing/2014/main" id="{0E316872-3AB0-46A9-A168-51D7ADF9A6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1482" y="3909270"/>
            <a:ext cx="1882081" cy="427139"/>
          </a:xfrm>
          <a:prstGeom prst="rect">
            <a:avLst/>
          </a:prstGeom>
        </p:spPr>
      </p:pic>
    </p:spTree>
    <p:extLst>
      <p:ext uri="{BB962C8B-B14F-4D97-AF65-F5344CB8AC3E}">
        <p14:creationId xmlns:p14="http://schemas.microsoft.com/office/powerpoint/2010/main" val="1997078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43460" y="871579"/>
            <a:ext cx="10972800" cy="5114842"/>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there are several general properties of numerical optimization that are extremely important to appreciate. They include :</a:t>
            </a:r>
          </a:p>
          <a:p>
            <a:pPr marL="0" indent="0" algn="just">
              <a:lnSpc>
                <a:spcPct val="125000"/>
              </a:lnSpc>
              <a:buNone/>
            </a:pP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1. The algorithms are iterative, so they do not provide an exact solution; instead, they provide a series of approximations to the exact solution.</a:t>
            </a:r>
          </a:p>
          <a:p>
            <a:pPr marL="0" indent="0" algn="just">
              <a:lnSpc>
                <a:spcPct val="125000"/>
              </a:lnSpc>
              <a:buNone/>
            </a:pPr>
            <a:r>
              <a:rPr lang="en-US" altLang="zh-CN" sz="2800" b="1" dirty="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 An initial estimate for the solution must be provided to use the </a:t>
            </a:r>
            <a:r>
              <a:rPr lang="en-US" altLang="zh-CN" sz="2800" b="1" dirty="0" err="1">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algorithms.The</a:t>
            </a:r>
            <a:r>
              <a:rPr lang="en-US" altLang="zh-CN" sz="2800" b="1" dirty="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algorithms provide no guidance on how to choose this initial estimate.</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31</a:t>
            </a:fld>
            <a:endParaRPr lang="en-US" altLang="zh-CN">
              <a:solidFill>
                <a:srgbClr val="000000"/>
              </a:solidFill>
            </a:endParaRPr>
          </a:p>
        </p:txBody>
      </p:sp>
    </p:spTree>
    <p:extLst>
      <p:ext uri="{BB962C8B-B14F-4D97-AF65-F5344CB8AC3E}">
        <p14:creationId xmlns:p14="http://schemas.microsoft.com/office/powerpoint/2010/main" val="3072066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818961" y="395933"/>
            <a:ext cx="10972800" cy="4525963"/>
          </a:xfrm>
        </p:spPr>
        <p:txBody>
          <a:bodyPr/>
          <a:lstStyle/>
          <a:p>
            <a:pPr marL="0" indent="0">
              <a:lnSpc>
                <a:spcPct val="125000"/>
              </a:lnSpc>
              <a:buNone/>
            </a:pP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 The number of iterations performed is controlled by a tolerance parameter that estimates how close the current solution is to the exact solution.</a:t>
            </a:r>
          </a:p>
          <a:p>
            <a:pPr marL="0" indent="0">
              <a:lnSpc>
                <a:spcPct val="125000"/>
              </a:lnSpc>
              <a:buNone/>
            </a:pPr>
            <a:r>
              <a:rPr lang="en-US" altLang="zh-CN" sz="2800" b="1" dirty="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4. Repeating any algorithm with a different tolerance parameter or a different initial estimate for the solution will generate multiple final approximate solutions that are (typically) similar but are not identical.</a:t>
            </a:r>
          </a:p>
          <a:p>
            <a:pPr marL="0" indent="0">
              <a:lnSpc>
                <a:spcPct val="125000"/>
              </a:lnSpc>
              <a:buNone/>
            </a:pP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5. The rate at which different algorithms converge to a solution can vary greatly, so choosing an appropriate algorithm can greatly reduce the number of iterations needed.</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32</a:t>
            </a:fld>
            <a:endParaRPr lang="en-US" altLang="zh-CN">
              <a:solidFill>
                <a:srgbClr val="000000"/>
              </a:solidFill>
            </a:endParaRPr>
          </a:p>
        </p:txBody>
      </p:sp>
    </p:spTree>
    <p:extLst>
      <p:ext uri="{BB962C8B-B14F-4D97-AF65-F5344CB8AC3E}">
        <p14:creationId xmlns:p14="http://schemas.microsoft.com/office/powerpoint/2010/main" val="3283100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93794" y="496600"/>
            <a:ext cx="10972800" cy="4525963"/>
          </a:xfrm>
        </p:spPr>
        <p:txBody>
          <a:bodyPr/>
          <a:lstStyle/>
          <a:p>
            <a:pPr marL="0" indent="0" algn="just">
              <a:lnSpc>
                <a:spcPct val="125000"/>
              </a:lnSpc>
              <a:buNone/>
            </a:pPr>
            <a:r>
              <a:rPr lang="en-US" altLang="zh-CN" sz="2800" b="1" dirty="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6. These methods cannot tell us if there are multiple minima of the function we are considering if we just apply the method once. Applying a method multiple times with different initial estimates can yield multiple minima, but even in this case the methods do not give enough information to prove that all possible minima have been found. </a:t>
            </a:r>
          </a:p>
          <a:p>
            <a:pPr marL="0" indent="0" algn="just">
              <a:lnSpc>
                <a:spcPct val="125000"/>
              </a:lnSpc>
              <a:buNone/>
            </a:pPr>
            <a:r>
              <a:rPr lang="en-US" altLang="zh-CN" sz="2800" b="1" dirty="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7. For most methods, no guarantees can be given that the method will converge to a solution at all for an arbitrary initial estimate. </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33</a:t>
            </a:fld>
            <a:endParaRPr lang="en-US" altLang="zh-CN">
              <a:solidFill>
                <a:srgbClr val="000000"/>
              </a:solidFill>
            </a:endParaRPr>
          </a:p>
        </p:txBody>
      </p:sp>
    </p:spTree>
    <p:extLst>
      <p:ext uri="{BB962C8B-B14F-4D97-AF65-F5344CB8AC3E}">
        <p14:creationId xmlns:p14="http://schemas.microsoft.com/office/powerpoint/2010/main" val="32350393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676348" y="748270"/>
            <a:ext cx="10972800" cy="4525963"/>
          </a:xfrm>
        </p:spPr>
        <p:txBody>
          <a:bodyPr/>
          <a:lstStyle/>
          <a:p>
            <a:pPr marL="0" indent="0" algn="just">
              <a:lnSpc>
                <a:spcPct val="125000"/>
              </a:lnSpc>
              <a:buNone/>
            </a:pPr>
            <a:r>
              <a:rPr lang="en-US" altLang="zh-CN" sz="28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3.3.2 Optimization in More than One Dimension</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one-dimensional Newton method was derived using a Taylor expansion, and the multidimensional problem can be approached in the same way.</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Newton’s method defines a series of iterates by:</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34</a:t>
            </a:fld>
            <a:endParaRPr lang="en-US" altLang="zh-CN">
              <a:solidFill>
                <a:srgbClr val="000000"/>
              </a:solidFill>
            </a:endParaRPr>
          </a:p>
        </p:txBody>
      </p:sp>
      <p:pic>
        <p:nvPicPr>
          <p:cNvPr id="6" name="图片 5">
            <a:extLst>
              <a:ext uri="{FF2B5EF4-FFF2-40B4-BE49-F238E27FC236}">
                <a16:creationId xmlns:a16="http://schemas.microsoft.com/office/drawing/2014/main" id="{923D57BD-EFA6-49AB-8100-048C952E79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1428" y="4069595"/>
            <a:ext cx="5432788" cy="396274"/>
          </a:xfrm>
          <a:prstGeom prst="rect">
            <a:avLst/>
          </a:prstGeom>
        </p:spPr>
      </p:pic>
    </p:spTree>
    <p:extLst>
      <p:ext uri="{BB962C8B-B14F-4D97-AF65-F5344CB8AC3E}">
        <p14:creationId xmlns:p14="http://schemas.microsoft.com/office/powerpoint/2010/main" val="13331717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68627" y="1033496"/>
            <a:ext cx="10972800" cy="4525963"/>
          </a:xfrm>
        </p:spPr>
        <p:txBody>
          <a:bodyPr/>
          <a:lstStyle/>
          <a:p>
            <a:pPr marL="0" indent="0" algn="just">
              <a:lnSpc>
                <a:spcPct val="125000"/>
              </a:lnSpc>
              <a:buNone/>
            </a:pPr>
            <a:endParaRPr lang="en-US" altLang="zh-CN"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endParaRPr lang="en-US" altLang="zh-CN"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25000"/>
              </a:lnSpc>
              <a:buNone/>
            </a:pPr>
            <a:r>
              <a:rPr lang="en-US" altLang="zh-CN"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Unfortunately, Newton’s method simply cannot be applied to the DFT problem we set ourselves at the beginning of this section!</a:t>
            </a:r>
          </a:p>
          <a:p>
            <a:pPr marL="0" indent="0" algn="just">
              <a:lnSpc>
                <a:spcPct val="125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35</a:t>
            </a:fld>
            <a:endParaRPr lang="en-US" altLang="zh-CN">
              <a:solidFill>
                <a:srgbClr val="000000"/>
              </a:solidFill>
            </a:endParaRPr>
          </a:p>
        </p:txBody>
      </p:sp>
    </p:spTree>
    <p:extLst>
      <p:ext uri="{BB962C8B-B14F-4D97-AF65-F5344CB8AC3E}">
        <p14:creationId xmlns:p14="http://schemas.microsoft.com/office/powerpoint/2010/main" val="3685206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68627" y="1033496"/>
            <a:ext cx="10972800" cy="4525963"/>
          </a:xfrm>
        </p:spPr>
        <p:txBody>
          <a:bodyPr/>
          <a:lstStyle/>
          <a:p>
            <a:pPr marL="0" indent="0" algn="just">
              <a:lnSpc>
                <a:spcPct val="150000"/>
              </a:lnSpc>
              <a:buNone/>
            </a:pPr>
            <a:endPar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50000"/>
              </a:lnSpc>
              <a:buNone/>
            </a:pP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It is very difficult to directly evaluate second derivatives of energy within plane-wave DFT, and most codes do not attempt to perform these calculations.</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36</a:t>
            </a:fld>
            <a:endParaRPr lang="en-US" altLang="zh-CN">
              <a:solidFill>
                <a:srgbClr val="000000"/>
              </a:solidFill>
            </a:endParaRPr>
          </a:p>
        </p:txBody>
      </p:sp>
    </p:spTree>
    <p:extLst>
      <p:ext uri="{BB962C8B-B14F-4D97-AF65-F5344CB8AC3E}">
        <p14:creationId xmlns:p14="http://schemas.microsoft.com/office/powerpoint/2010/main" val="24982032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68627" y="1033496"/>
            <a:ext cx="10972800" cy="4525963"/>
          </a:xfrm>
        </p:spPr>
        <p:txBody>
          <a:bodyPr/>
          <a:lstStyle/>
          <a:p>
            <a:pPr marL="0" indent="0" algn="just">
              <a:lnSpc>
                <a:spcPct val="150000"/>
              </a:lnSpc>
              <a:buNone/>
            </a:pP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As a result, we have to look for other approaches to minimize E(x). We will briefly discuss the two numerical methods that are most commonly used for this problem: </a:t>
            </a:r>
            <a:r>
              <a:rPr lang="en-US" altLang="zh-CN" b="1" i="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quasi-Newton</a:t>
            </a: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and </a:t>
            </a:r>
            <a:r>
              <a:rPr lang="en-US" altLang="zh-CN" b="1" i="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conjugate-gradient methods</a:t>
            </a: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37</a:t>
            </a:fld>
            <a:endParaRPr lang="en-US" altLang="zh-CN">
              <a:solidFill>
                <a:srgbClr val="000000"/>
              </a:solidFill>
            </a:endParaRPr>
          </a:p>
        </p:txBody>
      </p:sp>
    </p:spTree>
    <p:extLst>
      <p:ext uri="{BB962C8B-B14F-4D97-AF65-F5344CB8AC3E}">
        <p14:creationId xmlns:p14="http://schemas.microsoft.com/office/powerpoint/2010/main" val="14090192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68627" y="1166018"/>
            <a:ext cx="10972800" cy="4525963"/>
          </a:xfrm>
        </p:spPr>
        <p:txBody>
          <a:bodyPr/>
          <a:lstStyle/>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essence of </a:t>
            </a:r>
            <a:r>
              <a:rPr lang="en-US" altLang="zh-CN" sz="2800" b="1" i="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quasi-Newton methods</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is to replace Eq. (3.15) by :</a:t>
            </a:r>
          </a:p>
          <a:p>
            <a:pPr marL="0" indent="0" algn="just">
              <a:lnSpc>
                <a:spcPct val="150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where A</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is a matrix that is defined to approximate the Jacobian matrix. This matrix is also updated iteratively during the calculation and has the form:</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38</a:t>
            </a:fld>
            <a:endParaRPr lang="en-US" altLang="zh-CN">
              <a:solidFill>
                <a:srgbClr val="000000"/>
              </a:solidFill>
            </a:endParaRPr>
          </a:p>
        </p:txBody>
      </p:sp>
      <p:pic>
        <p:nvPicPr>
          <p:cNvPr id="7" name="图片 6">
            <a:extLst>
              <a:ext uri="{FF2B5EF4-FFF2-40B4-BE49-F238E27FC236}">
                <a16:creationId xmlns:a16="http://schemas.microsoft.com/office/drawing/2014/main" id="{A1E4E077-71E0-4535-AD7B-BC12D1A097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8022" y="2592198"/>
            <a:ext cx="5155956" cy="384169"/>
          </a:xfrm>
          <a:prstGeom prst="rect">
            <a:avLst/>
          </a:prstGeom>
        </p:spPr>
      </p:pic>
      <p:pic>
        <p:nvPicPr>
          <p:cNvPr id="9" name="图片 8">
            <a:extLst>
              <a:ext uri="{FF2B5EF4-FFF2-40B4-BE49-F238E27FC236}">
                <a16:creationId xmlns:a16="http://schemas.microsoft.com/office/drawing/2014/main" id="{6A502EF2-1CDD-49B0-857A-78B475FCA7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1826" y="5307814"/>
            <a:ext cx="5980561" cy="384168"/>
          </a:xfrm>
          <a:prstGeom prst="rect">
            <a:avLst/>
          </a:prstGeom>
        </p:spPr>
      </p:pic>
    </p:spTree>
    <p:extLst>
      <p:ext uri="{BB962C8B-B14F-4D97-AF65-F5344CB8AC3E}">
        <p14:creationId xmlns:p14="http://schemas.microsoft.com/office/powerpoint/2010/main" val="31859968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68627" y="662021"/>
            <a:ext cx="10972800" cy="4525963"/>
          </a:xfrm>
        </p:spPr>
        <p:txBody>
          <a:bodyPr/>
          <a:lstStyle/>
          <a:p>
            <a:pPr marL="0" indent="0" algn="just">
              <a:lnSpc>
                <a:spcPct val="150000"/>
              </a:lnSpc>
              <a:buNone/>
            </a:pPr>
            <a:r>
              <a:rPr lang="en-US" altLang="zh-CN" sz="2800" b="1" i="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Conjugate gradient method:</a:t>
            </a: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We begin with an initial estimate, x</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Our first iterate is chosen to lie along the direction defined by </a:t>
            </a: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problem of choosing the best value of </a:t>
            </a:r>
            <a:r>
              <a:rPr lang="el-GR"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α</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cannot be solved exactly. Choose the step size by some approximate method that may be as simple as evaluating E</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(x1) </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for several possible step lengths and selecting the best result.</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39</a:t>
            </a:fld>
            <a:endParaRPr lang="en-US" altLang="zh-CN">
              <a:solidFill>
                <a:srgbClr val="000000"/>
              </a:solidFill>
            </a:endParaRPr>
          </a:p>
        </p:txBody>
      </p:sp>
      <p:pic>
        <p:nvPicPr>
          <p:cNvPr id="5" name="图片 4">
            <a:extLst>
              <a:ext uri="{FF2B5EF4-FFF2-40B4-BE49-F238E27FC236}">
                <a16:creationId xmlns:a16="http://schemas.microsoft.com/office/drawing/2014/main" id="{2DBECCA0-6305-4C7E-9D4C-D4A11257E481}"/>
              </a:ext>
            </a:extLst>
          </p:cNvPr>
          <p:cNvPicPr>
            <a:picLocks noChangeAspect="1"/>
          </p:cNvPicPr>
          <p:nvPr/>
        </p:nvPicPr>
        <p:blipFill>
          <a:blip r:embed="rId2"/>
          <a:stretch>
            <a:fillRect/>
          </a:stretch>
        </p:blipFill>
        <p:spPr>
          <a:xfrm>
            <a:off x="8882222" y="2158748"/>
            <a:ext cx="2354219" cy="521404"/>
          </a:xfrm>
          <a:prstGeom prst="rect">
            <a:avLst/>
          </a:prstGeom>
        </p:spPr>
      </p:pic>
    </p:spTree>
    <p:extLst>
      <p:ext uri="{BB962C8B-B14F-4D97-AF65-F5344CB8AC3E}">
        <p14:creationId xmlns:p14="http://schemas.microsoft.com/office/powerpoint/2010/main" val="325920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D41C37AE-558E-43DD-A624-D90EA4C4D451}"/>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4</a:t>
            </a:fld>
            <a:endParaRPr lang="en-US" altLang="zh-CN">
              <a:solidFill>
                <a:srgbClr val="000000"/>
              </a:solidFill>
            </a:endParaRPr>
          </a:p>
        </p:txBody>
      </p:sp>
      <p:pic>
        <p:nvPicPr>
          <p:cNvPr id="7" name="图片 6">
            <a:extLst>
              <a:ext uri="{FF2B5EF4-FFF2-40B4-BE49-F238E27FC236}">
                <a16:creationId xmlns:a16="http://schemas.microsoft.com/office/drawing/2014/main" id="{6DFF4BAA-F93D-4131-A84E-D09511E928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5905" y="681830"/>
            <a:ext cx="7880190" cy="5494339"/>
          </a:xfrm>
          <a:prstGeom prst="rect">
            <a:avLst/>
          </a:prstGeom>
        </p:spPr>
      </p:pic>
    </p:spTree>
    <p:extLst>
      <p:ext uri="{BB962C8B-B14F-4D97-AF65-F5344CB8AC3E}">
        <p14:creationId xmlns:p14="http://schemas.microsoft.com/office/powerpoint/2010/main" val="32240701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460BE9-11CF-4648-BC9F-2CFFC9C9F710}"/>
              </a:ext>
            </a:extLst>
          </p:cNvPr>
          <p:cNvSpPr>
            <a:spLocks noGrp="1"/>
          </p:cNvSpPr>
          <p:nvPr>
            <p:ph type="title"/>
          </p:nvPr>
        </p:nvSpPr>
        <p:spPr/>
        <p:txBody>
          <a:bodyPr/>
          <a:lstStyle/>
          <a:p>
            <a:r>
              <a:rPr lang="en-US" altLang="zh-CN" sz="4000" b="1" dirty="0">
                <a:solidFill>
                  <a:srgbClr val="0070C0"/>
                </a:solidFill>
                <a:effectLst>
                  <a:outerShdw blurRad="38100" dist="38100" dir="2700000" algn="tl">
                    <a:srgbClr val="000000">
                      <a:alpha val="43137"/>
                    </a:srgbClr>
                  </a:outerShdw>
                </a:effectLst>
              </a:rPr>
              <a:t>3.4 GEOMETRY OPTIMIZATION</a:t>
            </a:r>
            <a:endParaRPr lang="zh-CN" altLang="en-US" sz="4000" b="1" dirty="0">
              <a:solidFill>
                <a:srgbClr val="0070C0"/>
              </a:solidFill>
              <a:effectLst>
                <a:outerShdw blurRad="38100" dist="38100" dir="2700000" algn="tl">
                  <a:srgbClr val="000000">
                    <a:alpha val="43137"/>
                  </a:srgbClr>
                </a:outerShdw>
              </a:effectLst>
            </a:endParaRPr>
          </a:p>
        </p:txBody>
      </p:sp>
      <p:sp>
        <p:nvSpPr>
          <p:cNvPr id="3" name="内容占位符 2">
            <a:extLst>
              <a:ext uri="{FF2B5EF4-FFF2-40B4-BE49-F238E27FC236}">
                <a16:creationId xmlns:a16="http://schemas.microsoft.com/office/drawing/2014/main" id="{356FD474-2156-407F-8965-4D1116725ECA}"/>
              </a:ext>
            </a:extLst>
          </p:cNvPr>
          <p:cNvSpPr>
            <a:spLocks noGrp="1"/>
          </p:cNvSpPr>
          <p:nvPr>
            <p:ph idx="1"/>
          </p:nvPr>
        </p:nvSpPr>
        <p:spPr/>
        <p:txBody>
          <a:bodyPr/>
          <a:lstStyle/>
          <a:p>
            <a:pPr marL="0" indent="0">
              <a:lnSpc>
                <a:spcPct val="125000"/>
              </a:lnSpc>
              <a:buNone/>
            </a:pPr>
            <a:r>
              <a:rPr lang="en-US" altLang="zh-CN" sz="28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3.4.1 Internal Degrees of Freedom</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Example 1 : Obtain the energy of the gas phase N</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 </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molecule</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Step 1 :Create a cubic super-cell with a side length of L</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Step 2 :Place two N atoms at the fractional coordinates (0, 0, 0) and ( + </a:t>
            </a:r>
            <a:r>
              <a:rPr lang="en-US" altLang="zh-CN" sz="28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d/L</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 O , 0) of this supercell.</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Step 3:find the DFT-optimized bond length for N</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by using either the quasi-Newton or conjugate-gradient methods defined above to minimize the total energy of our supercell.</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7135255-563A-4F49-A726-81F9EB161915}"/>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40</a:t>
            </a:fld>
            <a:endParaRPr lang="en-US" altLang="zh-CN">
              <a:solidFill>
                <a:srgbClr val="000000"/>
              </a:solidFill>
            </a:endParaRPr>
          </a:p>
        </p:txBody>
      </p:sp>
    </p:spTree>
    <p:extLst>
      <p:ext uri="{BB962C8B-B14F-4D97-AF65-F5344CB8AC3E}">
        <p14:creationId xmlns:p14="http://schemas.microsoft.com/office/powerpoint/2010/main" val="4345499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56FD474-2156-407F-8965-4D1116725ECA}"/>
              </a:ext>
            </a:extLst>
          </p:cNvPr>
          <p:cNvSpPr>
            <a:spLocks noGrp="1"/>
          </p:cNvSpPr>
          <p:nvPr>
            <p:ph idx="1"/>
          </p:nvPr>
        </p:nvSpPr>
        <p:spPr>
          <a:xfrm>
            <a:off x="609600" y="1088473"/>
            <a:ext cx="10972800" cy="4525963"/>
          </a:xfrm>
        </p:spPr>
        <p:txBody>
          <a:bodyPr/>
          <a:lstStyle/>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Example 2 : Optimize the geometry of a molecule of CO</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Step 1 :Create a cubic super-cell with a side length of L</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Step 2 :Create a CO2 molecule by placing a C atom at fractional coordinates (0,0,0) and O atoms at (+d/L,0,0) and (-d/L,0,0).</a:t>
            </a:r>
          </a:p>
          <a:p>
            <a:pPr marL="0" indent="0">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Step 3:find the DFT-optimized bond length for CO</a:t>
            </a:r>
            <a:r>
              <a:rPr lang="en-US" altLang="zh-CN" sz="2800" b="1" baseline="-25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by using either the quasi-Newton or conjugate-gradient methods defined above to minimize the total energy of our supercell.</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A7135255-563A-4F49-A726-81F9EB161915}"/>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41</a:t>
            </a:fld>
            <a:endParaRPr lang="en-US" altLang="zh-CN">
              <a:solidFill>
                <a:srgbClr val="000000"/>
              </a:solidFill>
            </a:endParaRPr>
          </a:p>
        </p:txBody>
      </p:sp>
    </p:spTree>
    <p:extLst>
      <p:ext uri="{BB962C8B-B14F-4D97-AF65-F5344CB8AC3E}">
        <p14:creationId xmlns:p14="http://schemas.microsoft.com/office/powerpoint/2010/main" val="3876932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B3E6632-83FF-44B9-8B14-BF8CF1ACAB3A}"/>
              </a:ext>
            </a:extLst>
          </p:cNvPr>
          <p:cNvSpPr>
            <a:spLocks noGrp="1"/>
          </p:cNvSpPr>
          <p:nvPr>
            <p:ph idx="1"/>
          </p:nvPr>
        </p:nvSpPr>
        <p:spPr>
          <a:xfrm>
            <a:off x="711477" y="709646"/>
            <a:ext cx="10972800" cy="4525963"/>
          </a:xfrm>
        </p:spPr>
        <p:txBody>
          <a:bodyPr/>
          <a:lstStyle/>
          <a:p>
            <a:pPr marL="0" indent="0" algn="just">
              <a:lnSpc>
                <a:spcPct val="150000"/>
              </a:lnSpc>
              <a:buNone/>
            </a:pPr>
            <a:r>
              <a:rPr lang="en-US" altLang="zh-CN"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3.4.2 Geometry Optimization with Constrained Atoms</a:t>
            </a: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There are many types of calculations where it is useful to minimize the energy of a supercell by optimizing the position of some atoms while holding other atoms at fixed positions.</a:t>
            </a:r>
          </a:p>
        </p:txBody>
      </p:sp>
      <p:sp>
        <p:nvSpPr>
          <p:cNvPr id="4" name="灯片编号占位符 3">
            <a:extLst>
              <a:ext uri="{FF2B5EF4-FFF2-40B4-BE49-F238E27FC236}">
                <a16:creationId xmlns:a16="http://schemas.microsoft.com/office/drawing/2014/main" id="{A607EC8C-D0AC-4638-A415-4DAA5D6FFFD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42</a:t>
            </a:fld>
            <a:endParaRPr lang="en-US" altLang="zh-CN">
              <a:solidFill>
                <a:srgbClr val="000000"/>
              </a:solidFill>
            </a:endParaRPr>
          </a:p>
        </p:txBody>
      </p:sp>
    </p:spTree>
    <p:extLst>
      <p:ext uri="{BB962C8B-B14F-4D97-AF65-F5344CB8AC3E}">
        <p14:creationId xmlns:p14="http://schemas.microsoft.com/office/powerpoint/2010/main" val="134380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3105747-9BE2-4C81-8CD5-E8083FE4B121}"/>
              </a:ext>
            </a:extLst>
          </p:cNvPr>
          <p:cNvSpPr>
            <a:spLocks noGrp="1"/>
          </p:cNvSpPr>
          <p:nvPr>
            <p:ph idx="1"/>
          </p:nvPr>
        </p:nvSpPr>
        <p:spPr>
          <a:xfrm>
            <a:off x="492154" y="652245"/>
            <a:ext cx="10972800" cy="4525963"/>
          </a:xfrm>
        </p:spPr>
        <p:txBody>
          <a:bodyPr/>
          <a:lstStyle/>
          <a:p>
            <a:pPr marL="0" indent="0" algn="just">
              <a:lnSpc>
                <a:spcPct val="150000"/>
              </a:lnSpc>
              <a:buNone/>
            </a:pPr>
            <a:endPar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50000"/>
              </a:lnSpc>
              <a:buNone/>
            </a:pPr>
            <a:endPar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50000"/>
              </a:lnSpc>
              <a:buNone/>
            </a:pPr>
            <a:r>
              <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We can define a primitive cell in reciprocal space. Because this cell has many special properties, it is given a name: it is</a:t>
            </a:r>
          </a:p>
          <a:p>
            <a:pPr marL="0" indent="0" algn="just">
              <a:lnSpc>
                <a:spcPct val="150000"/>
              </a:lnSpc>
              <a:buNone/>
            </a:pPr>
            <a:r>
              <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Brillouin zone (often abbreviated to BZ).</a:t>
            </a:r>
            <a:endParaRPr lang="zh-CN" altLang="en-US"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3D8CC962-4FB1-439E-8FFC-D85C0714CAAF}"/>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5</a:t>
            </a:fld>
            <a:endParaRPr lang="en-US" altLang="zh-CN">
              <a:solidFill>
                <a:srgbClr val="000000"/>
              </a:solidFill>
            </a:endParaRPr>
          </a:p>
        </p:txBody>
      </p:sp>
    </p:spTree>
    <p:extLst>
      <p:ext uri="{BB962C8B-B14F-4D97-AF65-F5344CB8AC3E}">
        <p14:creationId xmlns:p14="http://schemas.microsoft.com/office/powerpoint/2010/main" val="2683608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C721199-8949-4853-9899-33FEEE8424A3}"/>
              </a:ext>
            </a:extLst>
          </p:cNvPr>
          <p:cNvSpPr>
            <a:spLocks noGrp="1"/>
          </p:cNvSpPr>
          <p:nvPr>
            <p:ph idx="1"/>
          </p:nvPr>
        </p:nvSpPr>
        <p:spPr>
          <a:xfrm>
            <a:off x="184558" y="518021"/>
            <a:ext cx="11397842" cy="4525963"/>
          </a:xfrm>
        </p:spPr>
        <p:txBody>
          <a:bodyPr/>
          <a:lstStyle/>
          <a:p>
            <a:pPr marL="0" indent="0">
              <a:buNone/>
            </a:pPr>
            <a:r>
              <a:rPr lang="en-US" altLang="zh-CN"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3.1.2 Choosing k Points in the Brillouin Zone</a:t>
            </a:r>
          </a:p>
          <a:p>
            <a:pPr marL="0" indent="0" algn="just">
              <a:lnSpc>
                <a:spcPct val="150000"/>
              </a:lnSpc>
              <a:buNone/>
            </a:pPr>
            <a:endPar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indent="0" algn="just">
              <a:lnSpc>
                <a:spcPct val="150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solution that is used most widely was developed by </a:t>
            </a:r>
            <a:r>
              <a:rPr lang="en-US" altLang="zh-CN" sz="28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Monkhorst</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and Pack in 1976. Most DFT packages offer the option of choosing k points based on this method.</a:t>
            </a:r>
          </a:p>
          <a:p>
            <a:pPr marL="0" indent="0" algn="just">
              <a:lnSpc>
                <a:spcPct val="150000"/>
              </a:lnSpc>
              <a:buNone/>
            </a:pPr>
            <a:r>
              <a:rPr lang="en-US" altLang="zh-CN"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In practice, how should we choose how many k points to use?</a:t>
            </a:r>
            <a:endParaRPr lang="zh-CN" altLang="en-US" sz="2800" b="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AFC7290-C6A0-4E2A-AA77-EF62E5379518}"/>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6</a:t>
            </a:fld>
            <a:endParaRPr lang="en-US" altLang="zh-CN">
              <a:solidFill>
                <a:srgbClr val="000000"/>
              </a:solidFill>
            </a:endParaRPr>
          </a:p>
        </p:txBody>
      </p:sp>
    </p:spTree>
    <p:extLst>
      <p:ext uri="{BB962C8B-B14F-4D97-AF65-F5344CB8AC3E}">
        <p14:creationId xmlns:p14="http://schemas.microsoft.com/office/powerpoint/2010/main" val="1239371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7F15D9D6-8A05-48A8-A55E-E7D65267AC33}"/>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7</a:t>
            </a:fld>
            <a:endParaRPr lang="en-US" altLang="zh-CN">
              <a:solidFill>
                <a:srgbClr val="000000"/>
              </a:solidFill>
            </a:endParaRPr>
          </a:p>
        </p:txBody>
      </p:sp>
      <p:pic>
        <p:nvPicPr>
          <p:cNvPr id="3" name="图片 2">
            <a:extLst>
              <a:ext uri="{FF2B5EF4-FFF2-40B4-BE49-F238E27FC236}">
                <a16:creationId xmlns:a16="http://schemas.microsoft.com/office/drawing/2014/main" id="{CB0EBDEA-F5C0-4FD8-8A31-A4709EF09496}"/>
              </a:ext>
            </a:extLst>
          </p:cNvPr>
          <p:cNvPicPr>
            <a:picLocks noChangeAspect="1"/>
          </p:cNvPicPr>
          <p:nvPr/>
        </p:nvPicPr>
        <p:blipFill>
          <a:blip r:embed="rId2"/>
          <a:stretch>
            <a:fillRect/>
          </a:stretch>
        </p:blipFill>
        <p:spPr>
          <a:xfrm>
            <a:off x="2270292" y="734760"/>
            <a:ext cx="7651416" cy="5388479"/>
          </a:xfrm>
          <a:prstGeom prst="rect">
            <a:avLst/>
          </a:prstGeom>
        </p:spPr>
      </p:pic>
    </p:spTree>
    <p:extLst>
      <p:ext uri="{BB962C8B-B14F-4D97-AF65-F5344CB8AC3E}">
        <p14:creationId xmlns:p14="http://schemas.microsoft.com/office/powerpoint/2010/main" val="3078803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7F15D9D6-8A05-48A8-A55E-E7D65267AC33}"/>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8</a:t>
            </a:fld>
            <a:endParaRPr lang="en-US" altLang="zh-CN">
              <a:solidFill>
                <a:srgbClr val="000000"/>
              </a:solidFill>
            </a:endParaRPr>
          </a:p>
        </p:txBody>
      </p:sp>
      <p:pic>
        <p:nvPicPr>
          <p:cNvPr id="2" name="图片 1">
            <a:extLst>
              <a:ext uri="{FF2B5EF4-FFF2-40B4-BE49-F238E27FC236}">
                <a16:creationId xmlns:a16="http://schemas.microsoft.com/office/drawing/2014/main" id="{976F010E-B9BC-40A8-8F59-A7F181093B5E}"/>
              </a:ext>
            </a:extLst>
          </p:cNvPr>
          <p:cNvPicPr>
            <a:picLocks noChangeAspect="1"/>
          </p:cNvPicPr>
          <p:nvPr/>
        </p:nvPicPr>
        <p:blipFill>
          <a:blip r:embed="rId2"/>
          <a:stretch>
            <a:fillRect/>
          </a:stretch>
        </p:blipFill>
        <p:spPr>
          <a:xfrm>
            <a:off x="2503982" y="975047"/>
            <a:ext cx="7184035" cy="4907905"/>
          </a:xfrm>
          <a:prstGeom prst="rect">
            <a:avLst/>
          </a:prstGeom>
        </p:spPr>
      </p:pic>
    </p:spTree>
    <p:extLst>
      <p:ext uri="{BB962C8B-B14F-4D97-AF65-F5344CB8AC3E}">
        <p14:creationId xmlns:p14="http://schemas.microsoft.com/office/powerpoint/2010/main" val="203377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C721199-8949-4853-9899-33FEEE8424A3}"/>
              </a:ext>
            </a:extLst>
          </p:cNvPr>
          <p:cNvSpPr>
            <a:spLocks noGrp="1"/>
          </p:cNvSpPr>
          <p:nvPr>
            <p:ph idx="1"/>
          </p:nvPr>
        </p:nvSpPr>
        <p:spPr>
          <a:xfrm>
            <a:off x="260058" y="1166018"/>
            <a:ext cx="11397842" cy="4525963"/>
          </a:xfrm>
        </p:spPr>
        <p:txBody>
          <a:bodyPr/>
          <a:lstStyle/>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The last column in Table 3.2 lists the computational time taken for the total energy calculations, normalized by the result for M=1.</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if M is an odd number, then the amount of time taken for the calculations with either M or (M+1) was close to the same.</a:t>
            </a:r>
          </a:p>
          <a:p>
            <a:pPr marL="0" indent="0" algn="just">
              <a:lnSpc>
                <a:spcPct val="125000"/>
              </a:lnSpc>
              <a:buNone/>
            </a:pP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This occurs because the calculations take full advantage of the many </a:t>
            </a:r>
            <a:r>
              <a:rPr lang="en-US" altLang="zh-CN" sz="28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symmetries</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that exist in a perfect </a:t>
            </a:r>
            <a:r>
              <a:rPr lang="en-US" altLang="zh-CN" sz="2800" b="1" dirty="0" err="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fcc</a:t>
            </a:r>
            <a:r>
              <a:rPr lang="en-US"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solid.</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灯片编号占位符 3">
            <a:extLst>
              <a:ext uri="{FF2B5EF4-FFF2-40B4-BE49-F238E27FC236}">
                <a16:creationId xmlns:a16="http://schemas.microsoft.com/office/drawing/2014/main" id="{4AFC7290-C6A0-4E2A-AA77-EF62E5379518}"/>
              </a:ext>
            </a:extLst>
          </p:cNvPr>
          <p:cNvSpPr>
            <a:spLocks noGrp="1"/>
          </p:cNvSpPr>
          <p:nvPr>
            <p:ph type="sldNum" sz="quarter" idx="12"/>
          </p:nvPr>
        </p:nvSpPr>
        <p:spPr/>
        <p:txBody>
          <a:bodyPr/>
          <a:lstStyle/>
          <a:p>
            <a:pPr fontAlgn="base">
              <a:spcBef>
                <a:spcPct val="0"/>
              </a:spcBef>
              <a:spcAft>
                <a:spcPct val="0"/>
              </a:spcAft>
              <a:defRPr/>
            </a:pPr>
            <a:fld id="{64A26555-88AA-4362-ABA7-0C0A730834AB}" type="slidenum">
              <a:rPr lang="en-US" altLang="zh-CN" smtClean="0">
                <a:solidFill>
                  <a:srgbClr val="000000"/>
                </a:solidFill>
              </a:rPr>
              <a:pPr fontAlgn="base">
                <a:spcBef>
                  <a:spcPct val="0"/>
                </a:spcBef>
                <a:spcAft>
                  <a:spcPct val="0"/>
                </a:spcAft>
                <a:defRPr/>
              </a:pPr>
              <a:t>9</a:t>
            </a:fld>
            <a:endParaRPr lang="en-US" altLang="zh-CN">
              <a:solidFill>
                <a:srgbClr val="000000"/>
              </a:solidFill>
            </a:endParaRPr>
          </a:p>
        </p:txBody>
      </p:sp>
    </p:spTree>
    <p:extLst>
      <p:ext uri="{BB962C8B-B14F-4D97-AF65-F5344CB8AC3E}">
        <p14:creationId xmlns:p14="http://schemas.microsoft.com/office/powerpoint/2010/main" val="3216506355"/>
      </p:ext>
    </p:extLst>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1242</TotalTime>
  <Words>1890</Words>
  <Application>Microsoft Office PowerPoint</Application>
  <PresentationFormat>宽屏</PresentationFormat>
  <Paragraphs>159</Paragraphs>
  <Slides>42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42</vt:i4>
      </vt:variant>
    </vt:vector>
  </HeadingPairs>
  <TitlesOfParts>
    <vt:vector size="46" baseType="lpstr">
      <vt:lpstr>宋体</vt:lpstr>
      <vt:lpstr>微软雅黑</vt:lpstr>
      <vt:lpstr>Arial</vt:lpstr>
      <vt:lpstr>默认设计模板</vt:lpstr>
      <vt:lpstr>NUTS AND BOLTS OF DFT CALCULATIONS</vt:lpstr>
      <vt:lpstr>3.1 RECIPROCAL SPACE AND k POINTS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3.2 ENERGY CUTOFFS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3.4 GEOMETRY OPTIMIZATION</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DENSITY FUNCTIONAL THEORY?</dc:title>
  <dc:creator>ma by</dc:creator>
  <cp:lastModifiedBy>ma by</cp:lastModifiedBy>
  <cp:revision>81</cp:revision>
  <dcterms:created xsi:type="dcterms:W3CDTF">2019-09-19T03:32:19Z</dcterms:created>
  <dcterms:modified xsi:type="dcterms:W3CDTF">2019-10-11T03:15:59Z</dcterms:modified>
</cp:coreProperties>
</file>